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323" r:id="rId2"/>
    <p:sldId id="333" r:id="rId3"/>
    <p:sldId id="332" r:id="rId4"/>
    <p:sldId id="310" r:id="rId5"/>
    <p:sldId id="326" r:id="rId6"/>
    <p:sldId id="331" r:id="rId7"/>
    <p:sldId id="322" r:id="rId8"/>
    <p:sldId id="346" r:id="rId9"/>
    <p:sldId id="355" r:id="rId10"/>
    <p:sldId id="374" r:id="rId11"/>
    <p:sldId id="347" r:id="rId12"/>
    <p:sldId id="328" r:id="rId13"/>
    <p:sldId id="344" r:id="rId14"/>
    <p:sldId id="354" r:id="rId15"/>
    <p:sldId id="315" r:id="rId16"/>
    <p:sldId id="319" r:id="rId17"/>
    <p:sldId id="311" r:id="rId18"/>
    <p:sldId id="299" r:id="rId19"/>
    <p:sldId id="304" r:id="rId20"/>
    <p:sldId id="336" r:id="rId21"/>
    <p:sldId id="335" r:id="rId22"/>
    <p:sldId id="371" r:id="rId23"/>
    <p:sldId id="340" r:id="rId24"/>
    <p:sldId id="327" r:id="rId25"/>
    <p:sldId id="379" r:id="rId26"/>
    <p:sldId id="385" r:id="rId27"/>
    <p:sldId id="386" r:id="rId28"/>
    <p:sldId id="387" r:id="rId29"/>
    <p:sldId id="349" r:id="rId30"/>
    <p:sldId id="373" r:id="rId31"/>
    <p:sldId id="351" r:id="rId32"/>
    <p:sldId id="352" r:id="rId33"/>
    <p:sldId id="350" r:id="rId34"/>
    <p:sldId id="375" r:id="rId35"/>
    <p:sldId id="306" r:id="rId36"/>
    <p:sldId id="338" r:id="rId37"/>
    <p:sldId id="384" r:id="rId38"/>
    <p:sldId id="383" r:id="rId39"/>
    <p:sldId id="339" r:id="rId40"/>
    <p:sldId id="334" r:id="rId41"/>
    <p:sldId id="305" r:id="rId42"/>
    <p:sldId id="312" r:id="rId43"/>
    <p:sldId id="329" r:id="rId44"/>
    <p:sldId id="372" r:id="rId45"/>
    <p:sldId id="348" r:id="rId46"/>
    <p:sldId id="381" r:id="rId47"/>
    <p:sldId id="353" r:id="rId48"/>
    <p:sldId id="370" r:id="rId49"/>
    <p:sldId id="376" r:id="rId50"/>
    <p:sldId id="360" r:id="rId51"/>
    <p:sldId id="367" r:id="rId52"/>
    <p:sldId id="382" r:id="rId53"/>
    <p:sldId id="369" r:id="rId54"/>
    <p:sldId id="366" r:id="rId55"/>
    <p:sldId id="362" r:id="rId56"/>
    <p:sldId id="368" r:id="rId57"/>
    <p:sldId id="364" r:id="rId58"/>
    <p:sldId id="361" r:id="rId59"/>
    <p:sldId id="363" r:id="rId60"/>
    <p:sldId id="358" r:id="rId61"/>
    <p:sldId id="365" r:id="rId62"/>
    <p:sldId id="359" r:id="rId63"/>
    <p:sldId id="357" r:id="rId64"/>
    <p:sldId id="341" r:id="rId65"/>
    <p:sldId id="378" r:id="rId66"/>
    <p:sldId id="356" r:id="rId67"/>
    <p:sldId id="300" r:id="rId68"/>
    <p:sldId id="324" r:id="rId69"/>
    <p:sldId id="337" r:id="rId70"/>
  </p:sldIdLst>
  <p:sldSz cx="9144000" cy="5143500" type="screen16x9"/>
  <p:notesSz cx="9144000" cy="6858000"/>
  <p:defaultTextStyle>
    <a:defPPr>
      <a:defRPr lang="en-US"/>
    </a:defPPr>
    <a:lvl1pPr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1pPr>
    <a:lvl2pPr marL="342900" indent="1143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2pPr>
    <a:lvl3pPr marL="685800" indent="2286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3pPr>
    <a:lvl4pPr marL="1028700" indent="342900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4pPr>
    <a:lvl5pPr marL="1373188" indent="455613" algn="l" defTabSz="342900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Helvetic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2" autoAdjust="0"/>
    <p:restoredTop sz="94660"/>
  </p:normalViewPr>
  <p:slideViewPr>
    <p:cSldViewPr snapToGrid="0" snapToObjects="1">
      <p:cViewPr>
        <p:scale>
          <a:sx n="139" d="100"/>
          <a:sy n="139" d="100"/>
        </p:scale>
        <p:origin x="-744" y="-1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3" d="100"/>
          <a:sy n="113" d="100"/>
        </p:scale>
        <p:origin x="18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FEF272E4-3360-514D-A674-601D35C59CE6}" type="datetimeFigureOut">
              <a:rPr lang="en-US"/>
              <a:pPr>
                <a:defRPr/>
              </a:pPr>
              <a:t>10/1/16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4BF126F7-F020-3C42-A4F2-F7DF2703D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7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B2FA19E1-9E5B-8E45-B70A-1B1E383CD60F}" type="datetimeFigureOut">
              <a:rPr lang="en-US"/>
              <a:pPr>
                <a:defRPr/>
              </a:pPr>
              <a:t>10/1/16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+mn-cs"/>
              </a:defRPr>
            </a:lvl1pPr>
          </a:lstStyle>
          <a:p>
            <a:pPr>
              <a:defRPr/>
            </a:pPr>
            <a:fld id="{631C2E65-C48E-EB49-B8DF-701DB40E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134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429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858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28700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73188" algn="l" defTabSz="34290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717015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60418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3820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7223" algn="l" defTabSz="34340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0F5FF10-62B2-C946-ADB2-94ADC7B9D917}" type="slidenum">
              <a:rPr lang="en-US" sz="1200">
                <a:latin typeface="Calibri" charset="0"/>
              </a:rPr>
              <a:pPr/>
              <a:t>15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64F951C-723C-964C-8CD1-E7471F1EBFE9}" type="slidenum">
              <a:rPr lang="en-US" sz="1200">
                <a:latin typeface="Calibri" charset="0"/>
              </a:rPr>
              <a:pPr/>
              <a:t>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70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0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NOTE</a:t>
            </a:r>
            <a:r>
              <a:rPr lang="en-US" dirty="0">
                <a:latin typeface="Calibri" charset="0"/>
              </a:rPr>
              <a:t>: This is described in </a:t>
            </a:r>
            <a:r>
              <a:rPr lang="en-US" b="1" dirty="0">
                <a:latin typeface="Calibri" charset="0"/>
              </a:rPr>
              <a:t>ACTIVITY 8: Copy repo from GitHub to local git, page 71</a:t>
            </a: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 </a:t>
            </a:r>
            <a:r>
              <a:rPr lang="en-US" dirty="0">
                <a:latin typeface="Calibri" charset="0"/>
              </a:rPr>
              <a:t>local copy of a repository from github.com or private enterprise </a:t>
            </a:r>
            <a:r>
              <a:rPr lang="en-US" dirty="0" smtClean="0">
                <a:latin typeface="Calibri" charset="0"/>
              </a:rPr>
              <a:t>repo</a:t>
            </a: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can be transferred using the </a:t>
            </a:r>
            <a:r>
              <a:rPr lang="en-US" b="1" dirty="0" smtClean="0">
                <a:latin typeface="Calibri" charset="0"/>
              </a:rPr>
              <a:t>clone</a:t>
            </a:r>
            <a:r>
              <a:rPr lang="en-US" dirty="0" smtClean="0">
                <a:latin typeface="Calibri" charset="0"/>
              </a:rPr>
              <a:t> </a:t>
            </a:r>
            <a:r>
              <a:rPr lang="en-US" dirty="0">
                <a:latin typeface="Calibri" charset="0"/>
              </a:rPr>
              <a:t>command issued from within a </a:t>
            </a:r>
            <a:r>
              <a:rPr lang="en-US" b="1" dirty="0" smtClean="0">
                <a:latin typeface="Calibri" charset="0"/>
              </a:rPr>
              <a:t>executable</a:t>
            </a:r>
            <a:r>
              <a:rPr lang="en-US" b="1" dirty="0">
                <a:latin typeface="Calibri" charset="0"/>
              </a:rPr>
              <a:t>.</a:t>
            </a:r>
          </a:p>
          <a:p>
            <a:pPr defTabSz="914400"/>
            <a:r>
              <a:rPr lang="en-US" dirty="0">
                <a:latin typeface="Calibri" charset="0"/>
              </a:rPr>
              <a:t>Settings such as the user’s name and email address are specified in </a:t>
            </a:r>
            <a:r>
              <a:rPr lang="en-US" b="1" dirty="0">
                <a:latin typeface="Calibri" charset="0"/>
              </a:rPr>
              <a:t>config</a:t>
            </a:r>
            <a:r>
              <a:rPr lang="en-US" dirty="0">
                <a:latin typeface="Calibri" charset="0"/>
              </a:rPr>
              <a:t>uration commands.</a:t>
            </a:r>
          </a:p>
          <a:p>
            <a:pPr defTabSz="914400"/>
            <a:r>
              <a:rPr lang="en-US" dirty="0">
                <a:latin typeface="Calibri" charset="0"/>
              </a:rPr>
              <a:t>The target URL is typically copied from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page.</a:t>
            </a:r>
          </a:p>
          <a:p>
            <a:pPr defTabSz="914400"/>
            <a:r>
              <a:rPr lang="en-US" dirty="0">
                <a:latin typeface="Calibri" charset="0"/>
              </a:rPr>
              <a:t>But the </a:t>
            </a:r>
            <a:r>
              <a:rPr lang="en-US" dirty="0" smtClean="0">
                <a:latin typeface="Calibri" charset="0"/>
              </a:rPr>
              <a:t>client </a:t>
            </a:r>
            <a:r>
              <a:rPr lang="en-US" dirty="0">
                <a:latin typeface="Calibri" charset="0"/>
              </a:rPr>
              <a:t>can also process commands which handle transfers more securely use public and private keys.</a:t>
            </a:r>
          </a:p>
          <a:p>
            <a:pPr defTabSz="914400"/>
            <a:r>
              <a:rPr lang="en-US" dirty="0">
                <a:latin typeface="Calibri" charset="0"/>
              </a:rPr>
              <a:t>The ssh-keygen generates pairs in the </a:t>
            </a:r>
            <a:r>
              <a:rPr lang="en-US" b="1" dirty="0">
                <a:latin typeface="Calibri" charset="0"/>
              </a:rPr>
              <a:t>.ssh </a:t>
            </a:r>
            <a:r>
              <a:rPr lang="en-US" dirty="0">
                <a:latin typeface="Calibri" charset="0"/>
              </a:rPr>
              <a:t>folder in the home folder of the current user.</a:t>
            </a:r>
          </a:p>
          <a:p>
            <a:pPr defTabSz="914400"/>
            <a:r>
              <a:rPr lang="en-US" dirty="0">
                <a:latin typeface="Calibri" charset="0"/>
              </a:rPr>
              <a:t>The command makes pass phrase optional, but we recommend it.</a:t>
            </a:r>
          </a:p>
          <a:p>
            <a:pPr defTabSz="914400"/>
            <a:r>
              <a:rPr lang="en-US" dirty="0">
                <a:latin typeface="Calibri" charset="0"/>
              </a:rPr>
              <a:t>The contents of the public key is pasted in the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web site for use in signing what it sends out, through typically port 443 rather than port 80.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There are other options for cloning that we don’t have time for today.</a:t>
            </a:r>
          </a:p>
          <a:p>
            <a:pPr defTabSz="914400"/>
            <a:r>
              <a:rPr lang="en-US" dirty="0">
                <a:latin typeface="Calibri" charset="0"/>
              </a:rPr>
              <a:t>But remember that one can add the name of a directory folder to create on the local drive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r>
              <a:rPr lang="en-US" dirty="0" smtClean="0">
                <a:latin typeface="Calibri" charset="0"/>
              </a:rPr>
              <a:t>See </a:t>
            </a:r>
            <a:r>
              <a:rPr lang="en-US" dirty="0" err="1" smtClean="0">
                <a:latin typeface="Calibri" charset="0"/>
              </a:rPr>
              <a:t>LukyBoy’s</a:t>
            </a:r>
            <a:r>
              <a:rPr lang="en-US" dirty="0" smtClean="0">
                <a:latin typeface="Calibri" charset="0"/>
              </a:rPr>
              <a:t> answer</a:t>
            </a:r>
            <a:r>
              <a:rPr lang="en-US" baseline="0" dirty="0" smtClean="0">
                <a:latin typeface="Calibri" charset="0"/>
              </a:rPr>
              <a:t> in </a:t>
            </a: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/questions/4220416/can-i-specify-multiple-users-for-myself-in-gitconfig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orrsella.com</a:t>
            </a:r>
            <a:r>
              <a:rPr lang="en-US" dirty="0" smtClean="0">
                <a:latin typeface="Calibri" charset="0"/>
              </a:rPr>
              <a:t>/2013/08/10/git-using-different-user-emails-for-different-repositories/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19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based on https://</a:t>
            </a:r>
            <a:r>
              <a:rPr lang="en-US" dirty="0" err="1" smtClean="0">
                <a:latin typeface="Calibri" charset="0"/>
              </a:rPr>
              <a:t>gist.github.com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mwhite</a:t>
            </a:r>
            <a:r>
              <a:rPr lang="en-US" dirty="0" smtClean="0">
                <a:latin typeface="Calibri" charset="0"/>
              </a:rPr>
              <a:t>/6887990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githowto.com</a:t>
            </a:r>
            <a:r>
              <a:rPr lang="en-US" dirty="0" smtClean="0">
                <a:latin typeface="Calibri" charset="0"/>
              </a:rPr>
              <a:t>/aliases</a:t>
            </a:r>
          </a:p>
          <a:p>
            <a:r>
              <a:rPr lang="en-US" dirty="0" smtClean="0">
                <a:latin typeface="Calibri" charset="0"/>
              </a:rPr>
              <a:t>git config --global </a:t>
            </a:r>
            <a:r>
              <a:rPr lang="en-US" dirty="0" err="1" smtClean="0">
                <a:latin typeface="Calibri" charset="0"/>
              </a:rPr>
              <a:t>alias.ci</a:t>
            </a:r>
            <a:r>
              <a:rPr lang="en-US" dirty="0" smtClean="0">
                <a:latin typeface="Calibri" charset="0"/>
              </a:rPr>
              <a:t> commit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durdn.com</a:t>
            </a:r>
            <a:r>
              <a:rPr lang="en-US" dirty="0" smtClean="0">
                <a:latin typeface="Calibri" charset="0"/>
              </a:rPr>
              <a:t>/blog/2012/11/22/must-have-git-aliases-advanced-examples/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blogs.atlassian.com</a:t>
            </a:r>
            <a:r>
              <a:rPr lang="en-US" dirty="0" smtClean="0">
                <a:latin typeface="Calibri" charset="0"/>
              </a:rPr>
              <a:t>/2014/10/advanced-git-aliases/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www.youtube.com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watch?v</a:t>
            </a:r>
            <a:r>
              <a:rPr lang="en-US" dirty="0" smtClean="0">
                <a:latin typeface="Calibri" charset="0"/>
              </a:rPr>
              <a:t>=-kVzV6m5_Qg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bitbucket.org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durdn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cfg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src</a:t>
            </a:r>
            <a:r>
              <a:rPr lang="en-US" dirty="0" smtClean="0">
                <a:latin typeface="Calibri" charset="0"/>
              </a:rPr>
              <a:t>/master/.</a:t>
            </a:r>
            <a:r>
              <a:rPr lang="en-US" dirty="0" err="1" smtClean="0">
                <a:latin typeface="Calibri" charset="0"/>
              </a:rPr>
              <a:t>gitconfig?at</a:t>
            </a:r>
            <a:r>
              <a:rPr lang="en-US" dirty="0" smtClean="0">
                <a:latin typeface="Calibri" charset="0"/>
              </a:rPr>
              <a:t>=</a:t>
            </a:r>
            <a:r>
              <a:rPr lang="en-US" dirty="0" err="1" smtClean="0">
                <a:latin typeface="Calibri" charset="0"/>
              </a:rPr>
              <a:t>master&amp;fileviewer</a:t>
            </a:r>
            <a:r>
              <a:rPr lang="en-US" dirty="0" smtClean="0">
                <a:latin typeface="Calibri" charset="0"/>
              </a:rPr>
              <a:t>=file-view-default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de-DE" dirty="0" smtClean="0">
                <a:latin typeface="Calibri" charset="0"/>
              </a:rPr>
              <a:t>https://</a:t>
            </a:r>
            <a:r>
              <a:rPr lang="de-DE" dirty="0" err="1" smtClean="0">
                <a:latin typeface="Calibri" charset="0"/>
              </a:rPr>
              <a:t>git.wiki.kernel.org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index.php</a:t>
            </a:r>
            <a:r>
              <a:rPr lang="de-DE" dirty="0" smtClean="0">
                <a:latin typeface="Calibri" charset="0"/>
              </a:rPr>
              <a:t>/</a:t>
            </a:r>
            <a:r>
              <a:rPr lang="de-DE" dirty="0" err="1" smtClean="0">
                <a:latin typeface="Calibri" charset="0"/>
              </a:rPr>
              <a:t>Aliases</a:t>
            </a:r>
            <a:endParaRPr lang="de-DE" dirty="0" smtClean="0">
              <a:latin typeface="Calibri" charset="0"/>
            </a:endParaRPr>
          </a:p>
          <a:p>
            <a:r>
              <a:rPr lang="hr-HR" dirty="0" smtClean="0">
                <a:latin typeface="Calibri" charset="0"/>
              </a:rPr>
              <a:t>http://jondavidjohn.com/git-aliases-parameters/</a:t>
            </a:r>
          </a:p>
          <a:p>
            <a:endParaRPr lang="en-US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 smtClean="0">
                <a:latin typeface="Calibri" charset="0"/>
              </a:rPr>
              <a:t>Changes are shown from the bottom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up because that’s how git logs lists</a:t>
            </a:r>
            <a:r>
              <a:rPr lang="en-US" baseline="0" dirty="0" smtClean="0">
                <a:latin typeface="Calibri" charset="0"/>
              </a:rPr>
              <a:t> changes.</a:t>
            </a:r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^ caret symbol, ~ tilde symbol</a:t>
            </a:r>
          </a:p>
          <a:p>
            <a:pPr defTabSz="914400"/>
            <a:r>
              <a:rPr lang="en-US" dirty="0" smtClean="0">
                <a:latin typeface="Calibri" charset="0"/>
              </a:rPr>
              <a:t>When checkout</a:t>
            </a:r>
            <a:r>
              <a:rPr lang="en-US" baseline="0" dirty="0" smtClean="0">
                <a:latin typeface="Calibri" charset="0"/>
              </a:rPr>
              <a:t> is done, work is brought along.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www.paulboxley.com</a:t>
            </a:r>
            <a:r>
              <a:rPr lang="en-US" dirty="0" smtClean="0">
                <a:latin typeface="Calibri" charset="0"/>
              </a:rPr>
              <a:t>/blog/2011/06/git-caret-and-tilde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objects are </a:t>
            </a:r>
            <a:r>
              <a:rPr lang="en-US" dirty="0" err="1" smtClean="0">
                <a:latin typeface="Calibri" charset="0"/>
              </a:rPr>
              <a:t>sharded</a:t>
            </a:r>
            <a:r>
              <a:rPr lang="en-US" dirty="0" smtClean="0">
                <a:latin typeface="Calibri" charset="0"/>
              </a:rPr>
              <a:t> within</a:t>
            </a:r>
            <a:r>
              <a:rPr lang="en-US" baseline="0" dirty="0" smtClean="0">
                <a:latin typeface="Calibri" charset="0"/>
              </a:rPr>
              <a:t> folders named for the first two characters of objects.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This website makes use of the D3 JavaScript library to paint complex visualizations.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Most introductory</a:t>
            </a:r>
            <a:r>
              <a:rPr lang="en-US" baseline="0" dirty="0" smtClean="0">
                <a:latin typeface="Calibri" charset="0"/>
              </a:rPr>
              <a:t> tutorials focus on around the 10 basic commands.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900" i="1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 is what my two years have created</a:t>
            </a:r>
            <a:r>
              <a:rPr lang="en-US" baseline="0" dirty="0" smtClean="0">
                <a:latin typeface="Calibri" charset="0"/>
              </a:rPr>
              <a:t> for your. What </a:t>
            </a:r>
            <a:r>
              <a:rPr lang="en-US" baseline="0" dirty="0" err="1" smtClean="0">
                <a:latin typeface="Calibri" charset="0"/>
              </a:rPr>
              <a:t>diffentiates</a:t>
            </a:r>
            <a:endParaRPr lang="en-US" dirty="0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As</a:t>
            </a:r>
            <a:r>
              <a:rPr lang="en-US" baseline="0" dirty="0" smtClean="0">
                <a:latin typeface="Calibri" charset="0"/>
              </a:rPr>
              <a:t> with Linux commands, git commands have optional arguments </a:t>
            </a:r>
            <a:endParaRPr lang="en-US" dirty="0" smtClean="0">
              <a:latin typeface="Calibri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38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advanced tutorials like this covers 20 commands</a:t>
            </a:r>
            <a:r>
              <a:rPr lang="en-US" baseline="0" dirty="0" smtClean="0"/>
              <a:t> that professional programmers need.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read this</a:t>
            </a:r>
            <a:r>
              <a:rPr lang="en-US" baseline="0" dirty="0" smtClean="0"/>
              <a:t> from left to right, starting with init or clone.</a:t>
            </a:r>
          </a:p>
          <a:p>
            <a:r>
              <a:rPr lang="en-US" baseline="0" dirty="0" smtClean="0"/>
              <a:t>What is missing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75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3 basic stages of work are first to </a:t>
            </a:r>
            <a:r>
              <a:rPr lang="en-US" b="1" dirty="0">
                <a:latin typeface="Calibri" charset="0"/>
              </a:rPr>
              <a:t>separate</a:t>
            </a:r>
            <a:r>
              <a:rPr lang="en-US" dirty="0">
                <a:latin typeface="Calibri" charset="0"/>
              </a:rPr>
              <a:t> a repo from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, modify it, then integrate changes back in.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The basic objective here is to enable individual developers to operate </a:t>
            </a:r>
            <a:r>
              <a:rPr lang="en-US" b="1" dirty="0">
                <a:latin typeface="Calibri" charset="0"/>
              </a:rPr>
              <a:t>separately</a:t>
            </a:r>
            <a:r>
              <a:rPr lang="en-US" dirty="0">
                <a:latin typeface="Calibri" charset="0"/>
              </a:rPr>
              <a:t> such that a main branch is kept pure and operational all the time while also providing feature branches "room" for developers to make modifications as experiments.</a:t>
            </a:r>
          </a:p>
          <a:p>
            <a:pPr defTabSz="914400"/>
            <a:r>
              <a:rPr lang="en-US" dirty="0">
                <a:latin typeface="Calibri" charset="0"/>
              </a:rPr>
              <a:t>Automated testing at the unit level before uploading to GitHub AND automated invocation of end-to-end testing scripts on the repository shared by everyone is what keeps the system humming.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Source: Josh </a:t>
            </a:r>
            <a:r>
              <a:rPr lang="en-US" dirty="0" err="1">
                <a:latin typeface="Calibri" charset="0"/>
              </a:rPr>
              <a:t>Susser’s</a:t>
            </a:r>
            <a:r>
              <a:rPr lang="en-US" dirty="0">
                <a:latin typeface="Calibri" charset="0"/>
              </a:rPr>
              <a:t> Agile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http://</a:t>
            </a:r>
            <a:r>
              <a:rPr lang="en-US" dirty="0" err="1">
                <a:latin typeface="Calibri" charset="0"/>
              </a:rPr>
              <a:t>reinh.com</a:t>
            </a:r>
            <a:r>
              <a:rPr lang="en-US" dirty="0">
                <a:latin typeface="Calibri" charset="0"/>
              </a:rPr>
              <a:t>/blog/2009/03/02/a-git-workflow-for-agile-</a:t>
            </a:r>
            <a:r>
              <a:rPr lang="en-US" dirty="0" err="1">
                <a:latin typeface="Calibri" charset="0"/>
              </a:rPr>
              <a:t>teams.html</a:t>
            </a:r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Let’s construct a map of how to visualize how to work locally with your </a:t>
            </a:r>
            <a:r>
              <a:rPr lang="en-US" dirty="0" err="1">
                <a:latin typeface="Calibri" charset="0"/>
              </a:rPr>
              <a:t>github</a:t>
            </a:r>
            <a:r>
              <a:rPr lang="en-US" dirty="0">
                <a:latin typeface="Calibri" charset="0"/>
              </a:rPr>
              <a:t> repos on </a:t>
            </a:r>
            <a:r>
              <a:rPr lang="en-US" b="1" dirty="0" err="1">
                <a:latin typeface="Calibri" charset="0"/>
              </a:rPr>
              <a:t>github.com</a:t>
            </a:r>
            <a:r>
              <a:rPr lang="en-US" dirty="0">
                <a:latin typeface="Calibri" charset="0"/>
              </a:rPr>
              <a:t>.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r>
              <a:rPr lang="en-US" dirty="0">
                <a:latin typeface="Calibri" charset="0"/>
              </a:rPr>
              <a:t>Tracked? Modified?</a:t>
            </a:r>
          </a:p>
          <a:p>
            <a:pPr defTabSz="914400"/>
            <a:endParaRPr lang="en-US" dirty="0">
              <a:latin typeface="Calibri" charset="0"/>
            </a:endParaRPr>
          </a:p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B37333B-FD03-4D47-8A74-785E076A7D03}" type="slidenum">
              <a:rPr lang="en-US" sz="1200">
                <a:latin typeface="Calibri" charset="0"/>
              </a:rPr>
              <a:pPr/>
              <a:t>35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39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Activity 13.</a:t>
            </a:r>
            <a:endParaRPr lang="en-US" dirty="0">
              <a:latin typeface="Calibri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8ECC5652-6981-B54B-99DC-22DE1687C204}" type="slidenum">
              <a:rPr lang="en-US" sz="1200">
                <a:latin typeface="Calibri" charset="0"/>
              </a:rPr>
              <a:pPr/>
              <a:t>40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en-US" dirty="0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01E49DB7-AEC4-2C4C-9935-55B74D403015}" type="slidenum">
              <a:rPr lang="en-US" sz="1200">
                <a:latin typeface="Calibri" charset="0"/>
              </a:rPr>
              <a:pPr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FFB4A165-36B0-3D4C-AEFE-09FB28E1B792}" type="slidenum">
              <a:rPr lang="en-US" sz="1200">
                <a:latin typeface="Calibri" charset="0"/>
              </a:rPr>
              <a:pPr/>
              <a:t>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See Activity 12.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Source: Josh </a:t>
            </a:r>
            <a:r>
              <a:rPr lang="en-US" dirty="0" err="1" smtClean="0">
                <a:latin typeface="Calibri" charset="0"/>
              </a:rPr>
              <a:t>Susser’s</a:t>
            </a:r>
            <a:r>
              <a:rPr lang="en-US" dirty="0" smtClean="0">
                <a:latin typeface="Calibri" charset="0"/>
              </a:rPr>
              <a:t> Agile and the Story Branch Pattern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reinh.com</a:t>
            </a:r>
            <a:r>
              <a:rPr lang="en-US" dirty="0" smtClean="0">
                <a:latin typeface="Calibri" charset="0"/>
              </a:rPr>
              <a:t>/blog/2009/03/02/a-git-workflow-for-agile-</a:t>
            </a:r>
            <a:r>
              <a:rPr lang="en-US" dirty="0" err="1" smtClean="0">
                <a:latin typeface="Calibri" charset="0"/>
              </a:rPr>
              <a:t>teams.html</a:t>
            </a:r>
            <a:endParaRPr lang="en-US" dirty="0" smtClean="0">
              <a:latin typeface="Calibri" charset="0"/>
            </a:endParaRP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/>
            <a:r>
              <a:rPr lang="en-US" dirty="0" smtClean="0">
                <a:latin typeface="Calibri" charset="0"/>
              </a:rPr>
              <a:t>Let’s construct a map of how to visualize how to work locally with your github repos on </a:t>
            </a:r>
            <a:r>
              <a:rPr lang="en-US" b="1" dirty="0" err="1" smtClean="0">
                <a:latin typeface="Calibri" charset="0"/>
              </a:rPr>
              <a:t>github.com</a:t>
            </a:r>
            <a:r>
              <a:rPr lang="en-US" dirty="0" smtClean="0">
                <a:latin typeface="Calibri" charset="0"/>
              </a:rPr>
              <a:t>.</a:t>
            </a:r>
          </a:p>
          <a:p>
            <a:pPr defTabSz="914400"/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endParaRPr lang="en-US" dirty="0" smtClean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This </a:t>
            </a:r>
            <a:r>
              <a:rPr lang="en-US" dirty="0">
                <a:latin typeface="Calibri" charset="0"/>
              </a:rPr>
              <a:t>illustrates the interaction between local </a:t>
            </a:r>
            <a:r>
              <a:rPr lang="en-US" dirty="0" smtClean="0">
                <a:latin typeface="Calibri" charset="0"/>
              </a:rPr>
              <a:t>and </a:t>
            </a:r>
            <a:r>
              <a:rPr lang="en-US" dirty="0">
                <a:latin typeface="Calibri" charset="0"/>
              </a:rPr>
              <a:t>GitHub website.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many shops, the master branch is not updated manually but only automatically by a script after all tests in </a:t>
            </a:r>
            <a:r>
              <a:rPr lang="en-US" b="1" dirty="0">
                <a:latin typeface="Calibri" charset="0"/>
              </a:rPr>
              <a:t>staging</a:t>
            </a:r>
            <a:r>
              <a:rPr lang="en-US" dirty="0">
                <a:latin typeface="Calibri" charset="0"/>
              </a:rPr>
              <a:t> report success.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Assets in the release branch are updated after run tests run clean against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Those tests would ensure </a:t>
            </a:r>
            <a:r>
              <a:rPr lang="en-US" b="1" dirty="0">
                <a:latin typeface="Calibri" charset="0"/>
              </a:rPr>
              <a:t>integration</a:t>
            </a:r>
            <a:r>
              <a:rPr lang="en-US" dirty="0">
                <a:latin typeface="Calibri" charset="0"/>
              </a:rPr>
              <a:t> correctness by end-to-end test scripts and team walkthroughs.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most developers only interact with the </a:t>
            </a:r>
            <a:r>
              <a:rPr lang="en-US" b="1" dirty="0">
                <a:latin typeface="Calibri" charset="0"/>
              </a:rPr>
              <a:t>develop</a:t>
            </a:r>
            <a:r>
              <a:rPr lang="en-US" dirty="0">
                <a:latin typeface="Calibri" charset="0"/>
              </a:rPr>
              <a:t> branch.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when we </a:t>
            </a:r>
            <a:r>
              <a:rPr lang="en-US" b="1" dirty="0">
                <a:latin typeface="Calibri" charset="0"/>
              </a:rPr>
              <a:t>clone</a:t>
            </a:r>
            <a:r>
              <a:rPr lang="en-US" dirty="0">
                <a:latin typeface="Calibri" charset="0"/>
              </a:rPr>
              <a:t> a repo locally, we usually include a </a:t>
            </a:r>
            <a:r>
              <a:rPr lang="en-US" b="1" dirty="0">
                <a:latin typeface="Calibri" charset="0"/>
              </a:rPr>
              <a:t>branch</a:t>
            </a:r>
            <a:r>
              <a:rPr lang="en-US" dirty="0">
                <a:latin typeface="Calibri" charset="0"/>
              </a:rPr>
              <a:t> specification.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clone includes an entire copy of the repo, including all its history.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Each branch contains a set of </a:t>
            </a:r>
            <a:r>
              <a:rPr lang="en-US" b="1" dirty="0">
                <a:latin typeface="Calibri" charset="0"/>
              </a:rPr>
              <a:t>commits</a:t>
            </a:r>
            <a:r>
              <a:rPr lang="en-US" dirty="0">
                <a:latin typeface="Calibri" charset="0"/>
              </a:rPr>
              <a:t>, shown here with the oldest a the bottom and most recent at the top.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Only the first 3 characters of the hash for each commit is shown. </a:t>
            </a:r>
            <a:r>
              <a:rPr lang="en-US" dirty="0" smtClean="0">
                <a:latin typeface="Calibri" charset="0"/>
              </a:rPr>
              <a:t>usually </a:t>
            </a:r>
            <a:r>
              <a:rPr lang="en-US" dirty="0">
                <a:latin typeface="Calibri" charset="0"/>
              </a:rPr>
              <a:t>shows the first 7 characters.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If we are to make a change, it’s best to create a </a:t>
            </a:r>
            <a:r>
              <a:rPr lang="en-US" b="1" dirty="0">
                <a:latin typeface="Calibri" charset="0"/>
              </a:rPr>
              <a:t>new branch</a:t>
            </a:r>
            <a:r>
              <a:rPr lang="en-US" dirty="0">
                <a:latin typeface="Calibri" charset="0"/>
              </a:rPr>
              <a:t> as a container for changes to several files made together.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The first change we make is add a new file, and commit it. But we don’t push it up yet because we’re not done with the package.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That evening, someone else committed a change in the repo.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 the morning we do a </a:t>
            </a:r>
            <a:r>
              <a:rPr lang="en-US" b="1" dirty="0">
                <a:latin typeface="Calibri" charset="0"/>
              </a:rPr>
              <a:t>fetch</a:t>
            </a:r>
            <a:r>
              <a:rPr lang="en-US" dirty="0">
                <a:latin typeface="Calibri" charset="0"/>
              </a:rPr>
              <a:t> and see it on our machine.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 make another change (mi3) locally and commit it locally.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do a fetch at noon, we realize someone else changed the same file and same line.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So we need to see what the </a:t>
            </a:r>
            <a:r>
              <a:rPr lang="en-US" b="1" dirty="0">
                <a:latin typeface="Calibri" charset="0"/>
              </a:rPr>
              <a:t>diff</a:t>
            </a:r>
            <a:r>
              <a:rPr lang="en-US" dirty="0">
                <a:latin typeface="Calibri" charset="0"/>
              </a:rPr>
              <a:t> is, then </a:t>
            </a:r>
            <a:r>
              <a:rPr lang="en-US" b="1" dirty="0">
                <a:latin typeface="Calibri" charset="0"/>
              </a:rPr>
              <a:t>merge</a:t>
            </a:r>
            <a:r>
              <a:rPr lang="en-US" dirty="0">
                <a:latin typeface="Calibri" charset="0"/>
              </a:rPr>
              <a:t> that with my changes.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Once we have </a:t>
            </a:r>
            <a:r>
              <a:rPr lang="en-US" b="1" dirty="0">
                <a:latin typeface="Calibri" charset="0"/>
              </a:rPr>
              <a:t>resolved</a:t>
            </a:r>
            <a:r>
              <a:rPr lang="en-US" dirty="0">
                <a:latin typeface="Calibri" charset="0"/>
              </a:rPr>
              <a:t> differences, we can merge again.</a:t>
            </a:r>
          </a:p>
          <a:p>
            <a:pPr defTabSz="914400"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When we push into GitHub, everyone else will be able to review it and use it.</a:t>
            </a:r>
          </a:p>
          <a:p>
            <a:pPr defTabSz="914400"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defTabSz="914400" eaLnBrk="1" hangingPunct="1">
              <a:spcBef>
                <a:spcPct val="0"/>
              </a:spcBef>
            </a:pPr>
            <a:r>
              <a:rPr lang="en-US" dirty="0" err="1">
                <a:latin typeface="Calibri" charset="0"/>
              </a:rPr>
              <a:t>Kangax.hithub.io</a:t>
            </a:r>
            <a:r>
              <a:rPr lang="en-US" dirty="0">
                <a:latin typeface="Calibri" charset="0"/>
              </a:rPr>
              <a:t>/</a:t>
            </a:r>
            <a:r>
              <a:rPr lang="en-US" dirty="0" err="1">
                <a:latin typeface="Calibri" charset="0"/>
              </a:rPr>
              <a:t>compat</a:t>
            </a:r>
            <a:r>
              <a:rPr lang="en-US" dirty="0">
                <a:latin typeface="Calibri" charset="0"/>
              </a:rPr>
              <a:t>-table/es6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77EB3C8D-4258-BC4D-BA25-C4C5D7F66D06}" type="slidenum">
              <a:rPr lang="en-US" sz="1200">
                <a:latin typeface="Calibri" charset="0"/>
              </a:rPr>
              <a:pPr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great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087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you’re unsure</a:t>
            </a:r>
            <a:r>
              <a:rPr lang="en-US" baseline="0" dirty="0" smtClean="0"/>
              <a:t> any of these, let’s verify by creating a repository, next.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46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This</a:t>
            </a:r>
            <a:r>
              <a:rPr lang="en-US" baseline="0" dirty="0" smtClean="0">
                <a:latin typeface="Calibri" charset="0"/>
              </a:rPr>
              <a:t> utility has a rich set of options </a:t>
            </a:r>
            <a:r>
              <a:rPr lang="en-US" dirty="0" smtClean="0">
                <a:latin typeface="Calibri" charset="0"/>
              </a:rPr>
              <a:t>adopted from the Linux operating system</a:t>
            </a:r>
            <a:r>
              <a:rPr lang="en-US" baseline="0" dirty="0" smtClean="0">
                <a:latin typeface="Calibri" charset="0"/>
              </a:rPr>
              <a:t> command of the same name.</a:t>
            </a:r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alibri" charset="0"/>
              </a:rPr>
              <a:t>Let's see about making these useful.</a:t>
            </a:r>
          </a:p>
          <a:p>
            <a:r>
              <a:rPr lang="en-US" dirty="0" smtClean="0">
                <a:latin typeface="Calibri" charset="0"/>
              </a:rPr>
              <a:t>There</a:t>
            </a:r>
            <a:r>
              <a:rPr lang="en-US" baseline="0" dirty="0" smtClean="0">
                <a:latin typeface="Calibri" charset="0"/>
              </a:rPr>
              <a:t> are several flags that are similar to other git commands.</a:t>
            </a:r>
          </a:p>
          <a:p>
            <a:r>
              <a:rPr lang="en-US" baseline="0" dirty="0" smtClean="0">
                <a:latin typeface="Calibri" charset="0"/>
              </a:rPr>
              <a:t>Some </a:t>
            </a:r>
          </a:p>
          <a:p>
            <a:endParaRPr lang="en-US" baseline="0" dirty="0" smtClean="0">
              <a:latin typeface="Calibri" charset="0"/>
            </a:endParaRPr>
          </a:p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This is more like the "</a:t>
            </a:r>
            <a:r>
              <a:rPr lang="en-US" baseline="0" dirty="0" err="1" smtClean="0">
                <a:latin typeface="Calibri" charset="0"/>
              </a:rPr>
              <a:t>awk</a:t>
            </a:r>
            <a:r>
              <a:rPr lang="en-US" baseline="0" dirty="0" smtClean="0">
                <a:latin typeface="Calibri" charset="0"/>
              </a:rPr>
              <a:t>" utility output.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git grep defaults to searching in the files that are </a:t>
            </a:r>
            <a:r>
              <a:rPr lang="en-US" b="1" dirty="0" smtClean="0">
                <a:latin typeface="Calibri" charset="0"/>
              </a:rPr>
              <a:t>tracked</a:t>
            </a:r>
            <a:r>
              <a:rPr lang="en-US" dirty="0" smtClean="0">
                <a:latin typeface="Calibri" charset="0"/>
              </a:rPr>
              <a:t> by git,</a:t>
            </a:r>
          </a:p>
          <a:p>
            <a:r>
              <a:rPr lang="en-US" dirty="0" smtClean="0">
                <a:latin typeface="Calibri" charset="0"/>
              </a:rPr>
              <a:t>whereas the Linux grep version searches everything in the directory. </a:t>
            </a:r>
          </a:p>
          <a:p>
            <a:endParaRPr lang="en-US" dirty="0" smtClean="0">
              <a:latin typeface="Calibri" charset="0"/>
            </a:endParaRP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stackoverflow.com</a:t>
            </a:r>
            <a:r>
              <a:rPr lang="en-US" dirty="0" smtClean="0">
                <a:latin typeface="Calibri" charset="0"/>
              </a:rPr>
              <a:t>/questions/17557684/is-it-better-to-use-git-grep-than-plain-grep-if-we-want-to-search-in-versioned-s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The brackets are commonly used to indicate options.</a:t>
            </a:r>
          </a:p>
          <a:p>
            <a:endParaRPr lang="en-US" baseline="0" dirty="0" smtClean="0">
              <a:latin typeface="Calibri" charset="0"/>
            </a:endParaRPr>
          </a:p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90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GitHub.com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stores repositories,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for short. After opening a repo which we have not been designated as a contributor or member, when we try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edit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that repo, GitHub automatically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forks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the repository under your personal account from what we call the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upstream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repo. Each new fork contains all history up until that operation.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If we want a copy of a repo on our local machine, we have several choices. For one-time use, we usually click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Download ZIP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on GitHub when we don’t want its change tracking history.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After we unzip to a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new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folder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, its files are accessible by a Mac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Finder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or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Windows File Explorer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as well as IDEs and custom apps.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PROTIP: Apps usually have their own default folder so they have a </a:t>
            </a:r>
            <a:r>
              <a:rPr lang="en-US" sz="900" i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consistent 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place to look for assets. So many unzip directly into that default folder.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There is always risk of hardware or human failure, so we always need to archive versions to fall back to. Traditionally we create occasional c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opies of entire files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in full backups or by zipping to an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external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location (usually with a date and time stamp in the file folder name). This approach made it difficult to analyze differences among different versions.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IDE may have its own utility to identify and merge differences.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But people using would likely think this a messy, error-prone approach. 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more popular alternative today is to use a client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clone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repos onto a local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repository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which apps access. GitHub would be the external file store.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provides its own way to </a:t>
            </a:r>
            <a:r>
              <a:rPr lang="en-US" sz="900" b="1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compare</a:t>
            </a:r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changes over time that integrates with archival in GitHub.</a:t>
            </a:r>
          </a:p>
          <a:p>
            <a:r>
              <a:rPr lang="en-US" sz="9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Because does versioning at a fine-grained level, versions can also be managed at a low level.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 NEXT: Let’s look at different security options for making that clone command.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2243904-BF6F-9049-8B97-39B905082BDF}" type="slidenum">
              <a:rPr lang="en-US" sz="1200">
                <a:latin typeface="Calibri" charset="0"/>
              </a:rPr>
              <a:pPr/>
              <a:t>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http://</a:t>
            </a:r>
            <a:r>
              <a:rPr lang="en-US" baseline="0" dirty="0" err="1" smtClean="0">
                <a:latin typeface="Calibri" charset="0"/>
              </a:rPr>
              <a:t>travisjeffery.com</a:t>
            </a:r>
            <a:r>
              <a:rPr lang="en-US" baseline="0" dirty="0" smtClean="0">
                <a:latin typeface="Calibri" charset="0"/>
              </a:rPr>
              <a:t>/b/2012/02/search-a-git-repo-like-a-ninja/</a:t>
            </a:r>
          </a:p>
          <a:p>
            <a:r>
              <a:rPr lang="en-US" dirty="0" smtClean="0">
                <a:latin typeface="Calibri" charset="0"/>
              </a:rPr>
              <a:t>https://</a:t>
            </a:r>
            <a:r>
              <a:rPr lang="en-US" dirty="0" err="1" smtClean="0">
                <a:latin typeface="Calibri" charset="0"/>
              </a:rPr>
              <a:t>searchcode.com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codesearch</a:t>
            </a:r>
            <a:r>
              <a:rPr lang="en-US" dirty="0" smtClean="0">
                <a:latin typeface="Calibri" charset="0"/>
              </a:rPr>
              <a:t>/view/86360256/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</a:p>
          <a:p>
            <a:r>
              <a:rPr lang="en-US" dirty="0" smtClean="0">
                <a:latin typeface="Calibri" charset="0"/>
              </a:rPr>
              <a:t>Linux comes with GNU grep, which supports </a:t>
            </a:r>
            <a:r>
              <a:rPr lang="en-US" b="1" dirty="0" smtClean="0">
                <a:latin typeface="Calibri" charset="0"/>
              </a:rPr>
              <a:t>extended</a:t>
            </a:r>
            <a:r>
              <a:rPr lang="en-US" dirty="0" smtClean="0">
                <a:latin typeface="Calibri" charset="0"/>
              </a:rPr>
              <a:t> regular expressions.</a:t>
            </a:r>
          </a:p>
          <a:p>
            <a:r>
              <a:rPr lang="en-US" dirty="0" smtClean="0">
                <a:latin typeface="Calibri" charset="0"/>
              </a:rPr>
              <a:t>http://</a:t>
            </a:r>
            <a:r>
              <a:rPr lang="en-US" dirty="0" err="1" smtClean="0">
                <a:latin typeface="Calibri" charset="0"/>
              </a:rPr>
              <a:t>www.cyberciti.biz</a:t>
            </a:r>
            <a:r>
              <a:rPr lang="en-US" dirty="0" smtClean="0">
                <a:latin typeface="Calibri" charset="0"/>
              </a:rPr>
              <a:t>/</a:t>
            </a:r>
            <a:r>
              <a:rPr lang="en-US" dirty="0" err="1" smtClean="0">
                <a:latin typeface="Calibri" charset="0"/>
              </a:rPr>
              <a:t>faq</a:t>
            </a:r>
            <a:r>
              <a:rPr lang="en-US" dirty="0" smtClean="0">
                <a:latin typeface="Calibri" charset="0"/>
              </a:rPr>
              <a:t>/grep-regular-expressions/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baseline="0" dirty="0" smtClean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smtClean="0">
                <a:latin typeface="Calibri" charset="0"/>
              </a:rPr>
              <a:t>CAUTION: Don't confuse the double-dash in front of options with the double-dash separator between options and the path specification.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59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Square brackets are used to show</a:t>
            </a:r>
            <a:r>
              <a:rPr lang="en-US" baseline="0" dirty="0" smtClean="0">
                <a:latin typeface="Calibri" charset="0"/>
              </a:rPr>
              <a:t> options that do the </a:t>
            </a:r>
            <a:r>
              <a:rPr lang="en-US" baseline="0" smtClean="0">
                <a:latin typeface="Calibri" charset="0"/>
              </a:rPr>
              <a:t>same thing.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From page 45 of the </a:t>
            </a:r>
            <a:r>
              <a:rPr lang="en-US" dirty="0" smtClean="0">
                <a:latin typeface="Calibri" charset="0"/>
              </a:rPr>
              <a:t>Book </a:t>
            </a:r>
            <a:r>
              <a:rPr lang="en-US" dirty="0">
                <a:latin typeface="Calibri" charset="0"/>
              </a:rPr>
              <a:t>v2 by Scott Chacon.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62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D707AA75-4C72-1247-9FFD-674B1F195056}" type="slidenum">
              <a:rPr lang="en-US" sz="1200">
                <a:latin typeface="Calibri" charset="0"/>
              </a:rPr>
              <a:pPr/>
              <a:t>68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INTRO: Here we have a group discussion</a:t>
            </a:r>
            <a:r>
              <a:rPr lang="en-US" baseline="0" dirty="0" smtClean="0"/>
              <a:t> if you're sitting with others. Introduce yourself and share each other's answers, and discuss why.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www.thereformat.com</a:t>
            </a:r>
            <a:r>
              <a:rPr lang="en-US" dirty="0" smtClean="0"/>
              <a:t>/</a:t>
            </a:r>
            <a:r>
              <a:rPr lang="en-US" dirty="0" err="1" smtClean="0"/>
              <a:t>git_qz</a:t>
            </a:r>
            <a:r>
              <a:rPr lang="en-US" dirty="0" smtClean="0"/>
              <a:t>  (10 questions with answers)</a:t>
            </a:r>
          </a:p>
          <a:p>
            <a:r>
              <a:rPr lang="de-DE" dirty="0" smtClean="0"/>
              <a:t>http://</a:t>
            </a:r>
            <a:r>
              <a:rPr lang="de-DE" dirty="0" err="1" smtClean="0"/>
              <a:t>genecats.cse.ucsc.edu</a:t>
            </a:r>
            <a:r>
              <a:rPr lang="de-DE" dirty="0" smtClean="0"/>
              <a:t>/eng/</a:t>
            </a:r>
            <a:r>
              <a:rPr lang="de-DE" dirty="0" err="1" smtClean="0"/>
              <a:t>gitQuiz.txt</a:t>
            </a:r>
            <a:r>
              <a:rPr lang="de-DE" dirty="0" smtClean="0"/>
              <a:t> </a:t>
            </a:r>
            <a:r>
              <a:rPr lang="en-US" dirty="0" smtClean="0"/>
              <a:t>–</a:t>
            </a:r>
            <a:r>
              <a:rPr lang="de-DE" dirty="0" smtClean="0"/>
              <a:t> 24 </a:t>
            </a:r>
            <a:r>
              <a:rPr lang="de-DE" dirty="0" err="1" smtClean="0"/>
              <a:t>questions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answers</a:t>
            </a:r>
            <a:endParaRPr lang="de-DE" dirty="0" smtClean="0"/>
          </a:p>
          <a:p>
            <a:r>
              <a:rPr lang="hr-HR" dirty="0" smtClean="0"/>
              <a:t>https://niksilver.com/2013/08/20/git-quiz/ - </a:t>
            </a:r>
            <a:endParaRPr lang="en-US" dirty="0" smtClean="0"/>
          </a:p>
          <a:p>
            <a:pPr marL="0" marR="0" indent="0" algn="l" defTabSz="3429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learn.co</a:t>
            </a:r>
            <a:r>
              <a:rPr lang="en-US" dirty="0" smtClean="0"/>
              <a:t>/lessons/git-github-learn-quiz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90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topics are beyond the scope of what we have time for today.</a:t>
            </a:r>
          </a:p>
          <a:p>
            <a:r>
              <a:rPr lang="en-US" baseline="0" dirty="0" smtClean="0"/>
              <a:t>There are too many different ways that CI and CD are implemented that we don't have time to cover.</a:t>
            </a:r>
          </a:p>
          <a:p>
            <a:r>
              <a:rPr lang="en-US" baseline="0" dirty="0" smtClean="0"/>
              <a:t>NEXT: But let me give you a glimpse of what one team uses with this flowchart.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Here</a:t>
            </a:r>
            <a:r>
              <a:rPr lang="en-US" baseline="0" dirty="0" smtClean="0">
                <a:latin typeface="Calibri" charset="0"/>
              </a:rPr>
              <a:t> is an example of of a feature available from SourceTree client not as easy with command line clients,</a:t>
            </a:r>
          </a:p>
          <a:p>
            <a:r>
              <a:rPr lang="en-US" baseline="0" dirty="0" smtClean="0">
                <a:latin typeface="Calibri" charset="0"/>
              </a:rPr>
              <a:t>It can be done with a dash i added to commit add, for interactive.</a:t>
            </a:r>
          </a:p>
          <a:p>
            <a:r>
              <a:rPr lang="en-US" baseline="0" dirty="0" smtClean="0">
                <a:latin typeface="Calibri" charset="0"/>
              </a:rPr>
              <a:t>From https://</a:t>
            </a:r>
            <a:r>
              <a:rPr lang="en-US" baseline="0" dirty="0" err="1" smtClean="0">
                <a:latin typeface="Calibri" charset="0"/>
              </a:rPr>
              <a:t>app.pluralsight.com</a:t>
            </a:r>
            <a:r>
              <a:rPr lang="en-US" baseline="0" dirty="0" smtClean="0">
                <a:latin typeface="Calibri" charset="0"/>
              </a:rPr>
              <a:t>/library/courses/using-git-with-</a:t>
            </a:r>
            <a:r>
              <a:rPr lang="en-US" baseline="0" dirty="0" err="1" smtClean="0">
                <a:latin typeface="Calibri" charset="0"/>
              </a:rPr>
              <a:t>gui</a:t>
            </a:r>
            <a:r>
              <a:rPr lang="en-US" baseline="0" dirty="0" smtClean="0">
                <a:latin typeface="Calibri" charset="0"/>
              </a:rPr>
              <a:t>/table-of-contents</a:t>
            </a:r>
            <a:endParaRPr lang="en-US" dirty="0">
              <a:latin typeface="Calibri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EB7929C0-CE8B-CA4B-AC3A-5450CF3C0B2A}" type="slidenum">
              <a:rPr lang="en-US" sz="1200">
                <a:latin typeface="Calibri" charset="0"/>
              </a:rPr>
              <a:pPr/>
              <a:t>12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fld id="{9D84DD24-AB4D-EC44-9476-4345D2C30337}" type="slidenum">
              <a:rPr lang="en-US" sz="1200">
                <a:latin typeface="Calibri" charset="0"/>
              </a:rPr>
              <a:pPr/>
              <a:t>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topics we cover today is what almost</a:t>
            </a:r>
            <a:r>
              <a:rPr lang="en-US" baseline="0" dirty="0" smtClean="0"/>
              <a:t> all </a:t>
            </a:r>
            <a:r>
              <a:rPr lang="en-US" dirty="0" smtClean="0"/>
              <a:t>tutorials I've seen not cover</a:t>
            </a:r>
          </a:p>
          <a:p>
            <a:r>
              <a:rPr lang="en-US" dirty="0" smtClean="0"/>
              <a:t>Here are the "instructional</a:t>
            </a:r>
            <a:r>
              <a:rPr lang="en-US" baseline="0" dirty="0" smtClean="0"/>
              <a:t> objectives"</a:t>
            </a:r>
          </a:p>
          <a:p>
            <a:r>
              <a:rPr lang="en-US" baseline="0" dirty="0" smtClean="0"/>
              <a:t>NEXT: What we are NOT covering today is this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1C2E65-C48E-EB49-B8DF-701DB40EA45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98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029575" y="4797425"/>
            <a:ext cx="819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>
              <a:defRPr/>
            </a:pPr>
            <a:fld id="{5CBE2FF3-4231-A849-BC6F-2D008A00616B}" type="slidenum">
              <a:rPr lang="en-US" sz="1100" smtClean="0">
                <a:solidFill>
                  <a:srgbClr val="FFFFFF"/>
                </a:solidFill>
                <a:cs typeface="+mn-cs"/>
              </a:rPr>
              <a:pPr algn="r" eaLnBrk="1" hangingPunct="1">
                <a:defRPr/>
              </a:pPr>
              <a:t>‹#›</a:t>
            </a:fld>
            <a:endParaRPr lang="en-US" sz="1100" smtClean="0">
              <a:solidFill>
                <a:srgbClr val="FFFFFF"/>
              </a:solidFill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8674100" y="4797425"/>
            <a:ext cx="3571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/>
          <a:p>
            <a:pPr eaLnBrk="1" hangingPunct="1"/>
            <a:fld id="{4E2CBA63-3641-F040-B233-75E85BC7975D}" type="slidenum">
              <a:rPr lang="en-US">
                <a:solidFill>
                  <a:srgbClr val="7F7F7F"/>
                </a:solidFill>
              </a:rPr>
              <a:pPr eaLnBrk="1" hangingPunct="1"/>
              <a:t>‹#›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98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207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083413" y="2304437"/>
            <a:ext cx="4738326" cy="461962"/>
          </a:xfrm>
        </p:spPr>
        <p:txBody>
          <a:bodyPr/>
          <a:lstStyle>
            <a:lvl1pPr>
              <a:defRPr sz="2800" b="0" i="0">
                <a:latin typeface="Open Sans Light"/>
                <a:ea typeface="Open Sans Light"/>
                <a:cs typeface="Open Sans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8700"/>
            <a:ext cx="8146762" cy="3394075"/>
          </a:xfrm>
        </p:spPr>
        <p:txBody>
          <a:bodyPr/>
          <a:lstStyle>
            <a:lvl1pPr>
              <a:defRPr>
                <a:latin typeface="Open Sans" charset="0"/>
                <a:ea typeface="Open Sans" charset="0"/>
                <a:cs typeface="Open Sans" charset="0"/>
              </a:defRPr>
            </a:lvl1pPr>
            <a:lvl2pPr>
              <a:defRPr>
                <a:latin typeface="Open Sans" charset="0"/>
                <a:ea typeface="Open Sans" charset="0"/>
                <a:cs typeface="Open Sans" charset="0"/>
              </a:defRPr>
            </a:lvl2pPr>
            <a:lvl3pPr>
              <a:defRPr>
                <a:latin typeface="Open Sans" charset="0"/>
                <a:ea typeface="Open Sans" charset="0"/>
                <a:cs typeface="Open Sans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5C097BBE-8FA6-E947-A847-A3244058BF6F}" type="datetimeFigureOut">
              <a:rPr lang="en-US"/>
              <a:pPr>
                <a:defRPr/>
              </a:pPr>
              <a:t>10/1/16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D02242A3-86AE-D64F-B624-D0649DD0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 rot="-5400000">
            <a:off x="-2012950" y="2114551"/>
            <a:ext cx="45608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0075" y="1028700"/>
            <a:ext cx="81851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Open Sans Light"/>
          <a:ea typeface="ＭＳ Ｐゴシック" charset="0"/>
          <a:cs typeface="Open Sans Light"/>
        </a:defRPr>
      </a:lvl1pPr>
      <a:lvl2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2pPr>
      <a:lvl3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3pPr>
      <a:lvl4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4pPr>
      <a:lvl5pPr algn="l" defTabSz="6858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Open Sans Light" pitchFamily="34" charset="0"/>
          <a:ea typeface="ＭＳ Ｐゴシック" charset="0"/>
          <a:cs typeface="Open Sans Light" pitchFamily="34" charset="0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Helvetica" charset="0"/>
        </a:defRPr>
      </a:lvl9pPr>
    </p:titleStyle>
    <p:bodyStyle>
      <a:lvl1pPr marL="257175" indent="-257175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2100" kern="1200">
          <a:solidFill>
            <a:schemeClr val="tx1"/>
          </a:solidFill>
          <a:latin typeface="Open Sans" charset="0"/>
          <a:ea typeface="ＭＳ Ｐゴシック" charset="0"/>
          <a:cs typeface="Open Sans" charset="0"/>
        </a:defRPr>
      </a:lvl1pPr>
      <a:lvl2pPr marL="557213" indent="-214313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857250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5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2017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1544638" indent="-171450" algn="l" defTabSz="685800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•"/>
        <a:defRPr sz="1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1888716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686806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68680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terprise.github.com/hom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bout.gitlab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lsonmar.github.io/" TargetMode="Externa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url.gi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wilsonmar/git-utilities/blob/master/git-sample-repo-create.sh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c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s://wilsonmar.github.io/git-commands-and-statuses/%23CommandList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git-tower.com/learn/cheat-sheets/gi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i-wang.com/ExplainGitWithD3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ndpsoftware.com/git-cheatsheet.html%23loc=workspace;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byte.kde.org/~zrusin/git/git-cheat-sheet.sv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hyperlink" Target="http://zrusin.blogspot.com/2007/09/git-cheat-shee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cligent.com/blog/cycligent-git-flow-intro/" TargetMode="External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-hooks/" TargetMode="External"/><Relationship Id="rId4" Type="http://schemas.openxmlformats.org/officeDocument/2006/relationships/hyperlink" Target="http://reinh.com/blog/2009/03/02/a-git-workflow-for-agile-team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zeroturnaround.com/rebellabs/git-commands-and-best-practices-cheat-sheet/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://blog.osteele.com/posts/2008/05/my-git-workflow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oo.gl/12C1B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git-scm.com/book/en/v2/Git-Basics-Recording-Changes-to-the-Repository%23Removing-Fil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://nvie.com/posts/a-successful-git-branching-mod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://justinhileman.info/article/git-pretty/git-pretty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diff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log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itorious.org/projects/git-clea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-scm.com/book/en/v2/Git-Tools-Searching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stackoverflow.com/questions/39581198/how-do-you-make-git-grep-output-look-like-ack-output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grep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oo.gl/12C1BF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oo.gl/12C1BF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9904"/>
            <a:ext cx="7772400" cy="1864684"/>
          </a:xfrm>
        </p:spPr>
        <p:txBody>
          <a:bodyPr anchor="b"/>
          <a:lstStyle/>
          <a:p>
            <a:r>
              <a:rPr lang="en-US" sz="5400" dirty="0" smtClean="0"/>
              <a:t>How to Master</a:t>
            </a:r>
            <a:br>
              <a:rPr lang="en-US" sz="5400" dirty="0" smtClean="0"/>
            </a:br>
            <a:r>
              <a:rPr lang="en-US" sz="5400" dirty="0" smtClean="0"/>
              <a:t>Git and GitHub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0144" y="2531032"/>
            <a:ext cx="3159313" cy="863480"/>
          </a:xfrm>
        </p:spPr>
        <p:txBody>
          <a:bodyPr/>
          <a:lstStyle/>
          <a:p>
            <a:r>
              <a:rPr lang="en-US" dirty="0" smtClean="0"/>
              <a:t>at StarWest</a:t>
            </a:r>
          </a:p>
          <a:p>
            <a:r>
              <a:rPr lang="en-US" dirty="0" smtClean="0"/>
              <a:t>October 4, 2016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904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skills (out of scope)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4175" y="426685"/>
            <a:ext cx="6709921" cy="4360516"/>
          </a:xfrm>
        </p:spPr>
        <p:txBody>
          <a:bodyPr/>
          <a:lstStyle/>
          <a:p>
            <a:pPr>
              <a:buFont typeface="Lucida Grande"/>
              <a:buChar char="x"/>
            </a:pPr>
            <a:r>
              <a:rPr lang="en-US" dirty="0" smtClean="0"/>
              <a:t> Git "Plumbing" commands (</a:t>
            </a:r>
            <a:r>
              <a:rPr lang="en-US" dirty="0" err="1" smtClean="0"/>
              <a:t>svn</a:t>
            </a:r>
            <a:r>
              <a:rPr lang="en-US" dirty="0" smtClean="0"/>
              <a:t>, patch, etc.)</a:t>
            </a:r>
          </a:p>
          <a:p>
            <a:pPr>
              <a:buFont typeface="Lucida Grande"/>
              <a:buChar char="x"/>
            </a:pPr>
            <a:r>
              <a:rPr lang="en-US" dirty="0"/>
              <a:t> Sub-</a:t>
            </a:r>
            <a:r>
              <a:rPr lang="en-US" dirty="0" smtClean="0"/>
              <a:t>modules and trees</a:t>
            </a:r>
            <a:endParaRPr lang="en-US" dirty="0"/>
          </a:p>
          <a:p>
            <a:pPr>
              <a:buFont typeface="Lucida Grande"/>
              <a:buChar char="x"/>
            </a:pPr>
            <a:r>
              <a:rPr lang="en-US" dirty="0" smtClean="0"/>
              <a:t> Team </a:t>
            </a:r>
            <a:r>
              <a:rPr lang="en-US" dirty="0"/>
              <a:t>code reviews </a:t>
            </a:r>
            <a:endParaRPr lang="en-US" dirty="0" smtClean="0"/>
          </a:p>
          <a:p>
            <a:pPr>
              <a:buFont typeface="Lucida Grande"/>
              <a:buChar char="x"/>
            </a:pPr>
            <a:r>
              <a:rPr lang="en-US" dirty="0"/>
              <a:t> Hooks to continuous Integration &amp; Deployment (CI &amp; CD)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Automated </a:t>
            </a:r>
            <a:r>
              <a:rPr lang="en-US" dirty="0"/>
              <a:t>code </a:t>
            </a:r>
            <a:r>
              <a:rPr lang="en-US" dirty="0" smtClean="0"/>
              <a:t>scanners</a:t>
            </a:r>
          </a:p>
          <a:p>
            <a:pPr>
              <a:buFont typeface="Lucida Grande"/>
              <a:buChar char="x"/>
            </a:pPr>
            <a:r>
              <a:rPr lang="en-US" dirty="0" smtClean="0"/>
              <a:t> Code coverage runs</a:t>
            </a:r>
            <a:endParaRPr lang="en-US" dirty="0"/>
          </a:p>
          <a:p>
            <a:pPr>
              <a:buFont typeface="Lucida Grande"/>
              <a:buChar char="x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8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vs. GUI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467" r="4467"/>
          <a:stretch>
            <a:fillRect/>
          </a:stretch>
        </p:blipFill>
        <p:spPr>
          <a:xfrm>
            <a:off x="1218191" y="78400"/>
            <a:ext cx="7280751" cy="3033281"/>
          </a:xfrm>
        </p:spPr>
      </p:pic>
      <p:sp>
        <p:nvSpPr>
          <p:cNvPr id="5" name="Rectangle 4"/>
          <p:cNvSpPr/>
          <p:nvPr/>
        </p:nvSpPr>
        <p:spPr>
          <a:xfrm>
            <a:off x="5540750" y="3111681"/>
            <a:ext cx="17823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latin typeface="Open Sans Light"/>
                <a:cs typeface="Open Sans Light"/>
              </a:rPr>
              <a:t>http://gitx.frim.nl/</a:t>
            </a:r>
            <a:endParaRPr lang="en-US" sz="16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90" y="493698"/>
            <a:ext cx="2249876" cy="17856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191" y="400986"/>
            <a:ext cx="2905260" cy="20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1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C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ommit individual hunk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 smtClean="0">
                <a:latin typeface="Open Sans" charset="0"/>
              </a:rPr>
              <a:t>Atlassian </a:t>
            </a:r>
            <a:r>
              <a:rPr lang="en-US" sz="900" dirty="0" smtClean="0">
                <a:latin typeface="Open Sans Light"/>
                <a:cs typeface="Open Sans Light"/>
              </a:rPr>
              <a:t>SourceTree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Screen Shot 2016-09-04 at 6.37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8" y="166687"/>
            <a:ext cx="8167670" cy="439102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03920" y="149974"/>
            <a:ext cx="2540080" cy="4512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544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Basic skills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1833272" y="398066"/>
            <a:ext cx="7168508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Decide on GitHub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Enter the GitHub Ecosystem </a:t>
            </a:r>
            <a:r>
              <a:rPr lang="en-US" sz="2400" dirty="0" smtClean="0">
                <a:ea typeface="ＭＳ Ｐゴシック" charset="0"/>
              </a:rPr>
              <a:t>(famous </a:t>
            </a:r>
            <a:r>
              <a:rPr lang="en-US" sz="2400" dirty="0">
                <a:ea typeface="ＭＳ Ｐゴシック" charset="0"/>
              </a:rPr>
              <a:t>repos)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Make a one-page static website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>
                <a:ea typeface="ＭＳ Ｐゴシック" charset="0"/>
              </a:rPr>
              <a:t>Install </a:t>
            </a:r>
            <a:r>
              <a:rPr lang="en-US" sz="2400" dirty="0" smtClean="0">
                <a:ea typeface="ＭＳ Ｐゴシック" charset="0"/>
              </a:rPr>
              <a:t>command </a:t>
            </a:r>
            <a:r>
              <a:rPr lang="en-US" sz="2400" dirty="0">
                <a:ea typeface="ＭＳ Ｐゴシック" charset="0"/>
              </a:rPr>
              <a:t>line 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Install GUI </a:t>
            </a:r>
            <a:r>
              <a:rPr lang="en-US" sz="2400" dirty="0">
                <a:ea typeface="ＭＳ Ｐゴシック" charset="0"/>
              </a:rPr>
              <a:t>client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Configure Git environment </a:t>
            </a:r>
            <a:r>
              <a:rPr lang="en-US" sz="2400" dirty="0">
                <a:ea typeface="ＭＳ Ｐゴシック" charset="0"/>
              </a:rPr>
              <a:t>(SSH)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Analyze a repo on GitHub</a:t>
            </a:r>
            <a:endParaRPr lang="en-US" sz="24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8220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Mastery means...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3512" y="444959"/>
            <a:ext cx="7559676" cy="4360516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Use </a:t>
            </a:r>
            <a:r>
              <a:rPr lang="en-US" b="1" dirty="0" smtClean="0"/>
              <a:t>secure</a:t>
            </a:r>
            <a:r>
              <a:rPr lang="en-US" dirty="0" smtClean="0"/>
              <a:t> communications and handle secrets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Switch among </a:t>
            </a:r>
            <a:r>
              <a:rPr lang="en-US" b="1" dirty="0"/>
              <a:t>multiple accounts</a:t>
            </a:r>
          </a:p>
          <a:p>
            <a:pPr>
              <a:buFont typeface="Wingdings" charset="2"/>
              <a:buChar char="q"/>
            </a:pPr>
            <a:r>
              <a:rPr lang="en-US" dirty="0"/>
              <a:t> Install </a:t>
            </a:r>
            <a:r>
              <a:rPr lang="en-US" dirty="0" smtClean="0"/>
              <a:t>and configure an </a:t>
            </a:r>
            <a:r>
              <a:rPr lang="en-US" dirty="0"/>
              <a:t>appropriate Git client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/>
              <a:t>Create and use aliases (keyboard shortcuts)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Automate in </a:t>
            </a:r>
            <a:r>
              <a:rPr lang="en-US" b="1" dirty="0"/>
              <a:t>scripts</a:t>
            </a:r>
            <a:r>
              <a:rPr lang="en-US" dirty="0"/>
              <a:t> (Bash &amp; PowerShell</a:t>
            </a:r>
            <a:r>
              <a:rPr lang="en-US" dirty="0" smtClean="0"/>
              <a:t>) - securely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/>
              <a:t> Know enterprise team </a:t>
            </a:r>
            <a:r>
              <a:rPr lang="en-US" b="1" dirty="0"/>
              <a:t>workflow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“HEAD” </a:t>
            </a:r>
            <a:r>
              <a:rPr lang="en-US" b="1" dirty="0"/>
              <a:t>pointers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Can </a:t>
            </a:r>
            <a:r>
              <a:rPr lang="en-US" b="1" dirty="0" smtClean="0"/>
              <a:t>undo</a:t>
            </a:r>
            <a:r>
              <a:rPr lang="en-US" dirty="0" smtClean="0"/>
              <a:t> from each status</a:t>
            </a:r>
          </a:p>
          <a:p>
            <a:pPr>
              <a:buFont typeface="Wingdings" charset="2"/>
              <a:buChar char="q"/>
            </a:pPr>
            <a:r>
              <a:rPr lang="en-US" dirty="0"/>
              <a:t> Know </a:t>
            </a:r>
            <a:r>
              <a:rPr lang="en-US" b="1" dirty="0"/>
              <a:t>statuses</a:t>
            </a:r>
            <a:r>
              <a:rPr lang="en-US" dirty="0"/>
              <a:t> of </a:t>
            </a:r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149" y="182716"/>
            <a:ext cx="88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Open Sans Light"/>
                <a:cs typeface="Open Sans Light"/>
              </a:rPr>
              <a:t>ACTIVITY</a:t>
            </a:r>
            <a:endParaRPr lang="en-US" u="sng" dirty="0">
              <a:latin typeface="Open Sans Light"/>
              <a:cs typeface="Open Sans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9734" y="44855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1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9734" y="83154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2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9734" y="121452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3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9734" y="1597517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4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9734" y="1980505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5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734" y="2363493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6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9734" y="2746481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7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9734" y="3129469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8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9734" y="3512456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9</a:t>
            </a:r>
            <a:endParaRPr lang="en-US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62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Daily tasks</a:t>
            </a:r>
          </a:p>
        </p:txBody>
      </p:sp>
      <p:sp>
        <p:nvSpPr>
          <p:cNvPr id="10242" name="Content Placeholder 1"/>
          <p:cNvSpPr>
            <a:spLocks noGrp="1"/>
          </p:cNvSpPr>
          <p:nvPr>
            <p:ph idx="1"/>
          </p:nvPr>
        </p:nvSpPr>
        <p:spPr>
          <a:xfrm>
            <a:off x="2010768" y="391074"/>
            <a:ext cx="6862777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Configure </a:t>
            </a:r>
            <a:r>
              <a:rPr lang="en-US" dirty="0" smtClean="0">
                <a:ea typeface="ＭＳ Ｐゴシック" charset="0"/>
              </a:rPr>
              <a:t>repo </a:t>
            </a:r>
            <a:r>
              <a:rPr lang="en-US" dirty="0">
                <a:ea typeface="ＭＳ Ｐゴシック" charset="0"/>
              </a:rPr>
              <a:t>and workflow on 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 smtClean="0">
                <a:ea typeface="ＭＳ Ｐゴシック" charset="0"/>
              </a:rPr>
              <a:t>Configure a local repo from </a:t>
            </a:r>
            <a:r>
              <a:rPr lang="en-US" dirty="0">
                <a:ea typeface="ＭＳ Ｐゴシック" charset="0"/>
              </a:rPr>
              <a:t>GitHub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Analyze local repository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Fetch remote changes into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Make changes in a local repo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Remove files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Stash &amp; un-stash tracked files temporarily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Ignore files in repo and globally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Commit changes and amend</a:t>
            </a:r>
          </a:p>
          <a:p>
            <a:pPr marL="457200" indent="-457200">
              <a:buFont typeface="Helvetica" charset="0"/>
              <a:buAutoNum type="arabicPeriod" startAt="9"/>
            </a:pPr>
            <a:r>
              <a:rPr lang="en-US" dirty="0">
                <a:ea typeface="ＭＳ Ｐゴシック" charset="0"/>
              </a:rPr>
              <a:t>Test locally and back-out</a:t>
            </a:r>
          </a:p>
          <a:p>
            <a:pPr marL="457200" indent="-457200">
              <a:buFont typeface="Helvetica" charset="0"/>
              <a:buAutoNum type="arabicPeriod" startAt="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Scary-ish tasks</a:t>
            </a:r>
          </a:p>
        </p:txBody>
      </p:sp>
      <p:sp>
        <p:nvSpPr>
          <p:cNvPr id="12290" name="Content Placeholder 1"/>
          <p:cNvSpPr>
            <a:spLocks noGrp="1"/>
          </p:cNvSpPr>
          <p:nvPr>
            <p:ph idx="1"/>
          </p:nvPr>
        </p:nvSpPr>
        <p:spPr>
          <a:xfrm>
            <a:off x="1951973" y="389026"/>
            <a:ext cx="6551389" cy="4334224"/>
          </a:xfrm>
        </p:spPr>
        <p:txBody>
          <a:bodyPr/>
          <a:lstStyle/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Resolve a conflicting merge condition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Identify differences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Install and try different diff/merge tools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File push request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Clean-up 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 smtClean="0">
                <a:ea typeface="ＭＳ Ｐゴシック" charset="0"/>
              </a:rPr>
              <a:t>Process GitHub repos automatically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dirty="0">
                <a:ea typeface="ＭＳ Ｐゴシック" charset="0"/>
              </a:rPr>
              <a:t>Render Markdown </a:t>
            </a:r>
            <a:r>
              <a:rPr lang="en-US" dirty="0" smtClean="0">
                <a:ea typeface="ＭＳ Ｐゴシック" charset="0"/>
              </a:rPr>
              <a:t>locally</a:t>
            </a:r>
          </a:p>
          <a:p>
            <a:pPr marL="457200" indent="-457200">
              <a:buFont typeface="Helvetica" charset="0"/>
              <a:buAutoNum type="arabicPeriod" startAt="19"/>
            </a:pPr>
            <a:r>
              <a:rPr lang="en-US" sz="2000" dirty="0">
                <a:ea typeface="ＭＳ Ｐゴシック" charset="0"/>
              </a:rPr>
              <a:t>Code Markdown text</a:t>
            </a:r>
          </a:p>
          <a:p>
            <a:pPr marL="457200" indent="-457200">
              <a:buFont typeface="Helvetica" charset="0"/>
              <a:buAutoNum type="arabicPeriod" startAt="19"/>
            </a:pPr>
            <a:endParaRPr lang="en-US" dirty="0" smtClean="0">
              <a:ea typeface="ＭＳ Ｐゴシック" charset="0"/>
            </a:endParaRP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Beyond this tutorial</a:t>
            </a:r>
          </a:p>
          <a:p>
            <a:pPr marL="0" indent="0">
              <a:buNone/>
            </a:pPr>
            <a:r>
              <a:rPr lang="en-US" dirty="0" smtClean="0">
                <a:ea typeface="ＭＳ Ｐゴシック" charset="0"/>
              </a:rPr>
              <a:t>* Sub-modules and sub-trees</a:t>
            </a: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 startAt="19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1067504" y="33132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>
                <a:ea typeface="ＭＳ Ｐゴシック" charset="0"/>
                <a:hlinkClick r:id="rId3"/>
              </a:rPr>
              <a:t>https://enterprise.github.com/home</a:t>
            </a:r>
            <a:endParaRPr lang="en-US" dirty="0">
              <a:ea typeface="ＭＳ Ｐゴシック" charset="0"/>
            </a:endParaRPr>
          </a:p>
          <a:p>
            <a:pPr marL="0" indent="0"/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Launched 2011 for private repos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$250/user/year (less under SAP license)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OVF under VMware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features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GitLab Enterprise vs. </a:t>
            </a:r>
            <a:br>
              <a:rPr lang="en-US">
                <a:latin typeface="Open Sans" charset="0"/>
                <a:ea typeface="ＭＳ Ｐゴシック" charset="0"/>
                <a:cs typeface="Open Sans" charset="0"/>
              </a:rPr>
            </a:br>
            <a:r>
              <a:rPr lang="en-US">
                <a:latin typeface="Open Sans" charset="0"/>
                <a:ea typeface="ＭＳ Ｐゴシック" charset="0"/>
                <a:cs typeface="Open Sans" charset="0"/>
              </a:rPr>
              <a:t>GitHub Enterprise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067504" y="332567"/>
            <a:ext cx="8147050" cy="3394075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>
                <a:ea typeface="ＭＳ Ｐゴシック" charset="0"/>
                <a:hlinkClick r:id="rId3"/>
              </a:rPr>
              <a:t>https://about.gitlab.com</a:t>
            </a:r>
            <a:r>
              <a:rPr lang="en-US" dirty="0" smtClean="0">
                <a:ea typeface="ＭＳ Ｐゴシック" charset="0"/>
              </a:rPr>
              <a:t> </a:t>
            </a:r>
          </a:p>
          <a:p>
            <a:pPr marL="0" indent="0">
              <a:buFont typeface="Arial" charset="0"/>
              <a:buNone/>
            </a:pPr>
            <a:endParaRPr lang="en-US" dirty="0">
              <a:ea typeface="ＭＳ Ｐゴシック" charset="0"/>
            </a:endParaRP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_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$149/user/year (unlimited private repos)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24/7 support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On-premises on metal (not VMs), clustered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Binary files with GitLab Annex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LDAP/AD integration</a:t>
            </a:r>
          </a:p>
          <a:p>
            <a:pPr marL="0" indent="0">
              <a:buFont typeface="Wingdings" charset="0"/>
              <a:buChar char=""/>
            </a:pPr>
            <a:r>
              <a:rPr lang="en-US" dirty="0">
                <a:ea typeface="ＭＳ Ｐゴシック" charset="0"/>
              </a:rPr>
              <a:t> Code review with approvals</a:t>
            </a:r>
          </a:p>
          <a:p>
            <a:pPr marL="0" indent="0">
              <a:buFont typeface="Wingdings" charset="0"/>
              <a:buChar char=""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 flipV="1">
            <a:off x="6456075" y="1287800"/>
            <a:ext cx="1468439" cy="20638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clone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options (SSH)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2268682" y="1767670"/>
            <a:ext cx="3052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ssh:user1@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server:project.git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1797891" y="1287800"/>
            <a:ext cx="3528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008000"/>
                </a:solidFill>
                <a:latin typeface="Open Sans" charset="0"/>
              </a:rPr>
              <a:t>http:/</a:t>
            </a:r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/github.com/user1/</a:t>
            </a:r>
            <a:r>
              <a:rPr lang="en-US" b="1" dirty="0">
                <a:solidFill>
                  <a:srgbClr val="008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1797890" y="1514371"/>
            <a:ext cx="3544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b="1" dirty="0">
                <a:solidFill>
                  <a:srgbClr val="FF0000"/>
                </a:solidFill>
                <a:latin typeface="Open Sans" charset="0"/>
              </a:rPr>
              <a:t>git@</a:t>
            </a:r>
            <a:r>
              <a:rPr lang="en-US" b="1" dirty="0" smtClean="0">
                <a:solidFill>
                  <a:srgbClr val="FF0000"/>
                </a:solidFill>
                <a:latin typeface="Open Sans" charset="0"/>
              </a:rPr>
              <a:t>github.com:user1/</a:t>
            </a:r>
            <a:r>
              <a:rPr lang="en-US" b="1" dirty="0">
                <a:solidFill>
                  <a:srgbClr val="FF0000"/>
                </a:solidFill>
                <a:latin typeface="Open Sans" charset="0"/>
              </a:rPr>
              <a:t>project.git</a:t>
            </a:r>
          </a:p>
        </p:txBody>
      </p: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2581281" y="2003763"/>
            <a:ext cx="2744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dirty="0">
                <a:solidFill>
                  <a:srgbClr val="BFBFBF"/>
                </a:solidFill>
                <a:latin typeface="Open Sans" charset="0"/>
              </a:rPr>
              <a:t>git://server/project.git</a:t>
            </a:r>
          </a:p>
        </p:txBody>
      </p: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5342338" y="2008525"/>
            <a:ext cx="142175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port 9418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2589218" y="2241888"/>
            <a:ext cx="27368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file://myrepos/project</a:t>
            </a: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041656" y="2481600"/>
            <a:ext cx="22844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>
                <a:solidFill>
                  <a:srgbClr val="BFBFBF"/>
                </a:solidFill>
                <a:latin typeface="Open Sans" charset="0"/>
              </a:rPr>
              <a:t>/myrepos/project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5337714" y="1759732"/>
            <a:ext cx="119546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342338" y="1284625"/>
            <a:ext cx="1520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>
                <a:solidFill>
                  <a:srgbClr val="008000"/>
                </a:solidFill>
                <a:latin typeface="Open Sans" charset="0"/>
              </a:rPr>
              <a:t>via port 80</a:t>
            </a:r>
            <a:endParaRPr lang="en-US" b="1" i="1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9" name="TextBox 98"/>
          <p:cNvSpPr txBox="1">
            <a:spLocks noChangeArrowheads="1"/>
          </p:cNvSpPr>
          <p:nvPr/>
        </p:nvSpPr>
        <p:spPr bwMode="auto">
          <a:xfrm>
            <a:off x="5342339" y="2484775"/>
            <a:ext cx="1700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BFBFBF"/>
                </a:solidFill>
                <a:latin typeface="Open Sans" charset="0"/>
              </a:rPr>
              <a:t>via hard </a:t>
            </a:r>
            <a:r>
              <a:rPr lang="en-US" i="1" dirty="0" smtClean="0">
                <a:solidFill>
                  <a:srgbClr val="BFBFBF"/>
                </a:solidFill>
                <a:latin typeface="Open Sans" charset="0"/>
              </a:rPr>
              <a:t>link</a:t>
            </a:r>
            <a:endParaRPr lang="en-US" b="1" i="1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91615" y="176449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Open Sans" charset="0"/>
              </a:rPr>
              <a:t>clone</a:t>
            </a:r>
            <a:endParaRPr lang="en-US" dirty="0">
              <a:solidFill>
                <a:schemeClr val="bg1">
                  <a:lumMod val="75000"/>
                </a:schemeClr>
              </a:solidFill>
              <a:latin typeface="Open Sans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396239" y="1284625"/>
            <a:ext cx="15335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05764" y="151278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  <a:latin typeface="Open Sans" charset="0"/>
              </a:rPr>
              <a:t>clone</a:t>
            </a:r>
            <a:endParaRPr lang="en-US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05764" y="2005350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05764" y="2484775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405764" y="2245063"/>
            <a:ext cx="153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BFBFBF"/>
                </a:solidFill>
                <a:latin typeface="Open Sans" charset="0"/>
              </a:rPr>
              <a:t>clone</a:t>
            </a:r>
            <a:endParaRPr lang="en-US" dirty="0">
              <a:solidFill>
                <a:srgbClr val="BFBFBF"/>
              </a:solidFill>
              <a:latin typeface="Open Sans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8341" y="330538"/>
            <a:ext cx="1280106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ssh-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keygen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872730" y="771863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passphrase</a:t>
            </a:r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2268682" y="795455"/>
            <a:ext cx="604048" cy="13039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4618460" y="221000"/>
            <a:ext cx="1837615" cy="858838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~/.ssh/</a:t>
            </a: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342338" y="1509608"/>
            <a:ext cx="119084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FF0000"/>
                </a:solidFill>
                <a:latin typeface="Open Sans" charset="0"/>
              </a:rPr>
              <a:t>via port 22</a:t>
            </a:r>
            <a:endParaRPr lang="en-US" b="1" i="1" dirty="0">
              <a:solidFill>
                <a:srgbClr val="FF0000"/>
              </a:solidFill>
              <a:latin typeface="Open Sans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780385" y="562313"/>
            <a:ext cx="1752796" cy="422275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id_rsa.pub</a:t>
            </a:r>
            <a:endParaRPr lang="en-US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546390" y="2876197"/>
            <a:ext cx="5313461" cy="1715756"/>
          </a:xfrm>
          <a:prstGeom prst="roundRect">
            <a:avLst/>
          </a:prstGeom>
          <a:solidFill>
            <a:srgbClr val="C0504D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US" sz="1600" i="1" dirty="0">
                <a:solidFill>
                  <a:schemeClr val="bg1"/>
                </a:solidFill>
                <a:latin typeface="Open Sans"/>
              </a:rPr>
              <a:t>~/.ssh</a:t>
            </a:r>
            <a:r>
              <a:rPr lang="en-US" sz="1600" i="1" dirty="0" smtClean="0">
                <a:solidFill>
                  <a:schemeClr val="bg1"/>
                </a:solidFill>
                <a:latin typeface="Open Sans"/>
              </a:rPr>
              <a:t>/</a:t>
            </a:r>
            <a:r>
              <a:rPr lang="en-US" sz="1600" b="1" i="1" dirty="0" smtClean="0">
                <a:solidFill>
                  <a:schemeClr val="bg1"/>
                </a:solidFill>
                <a:latin typeface="Open Sans"/>
              </a:rPr>
              <a:t>config</a:t>
            </a:r>
            <a:endParaRPr lang="en-US" sz="1600" b="1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82994" y="3338461"/>
            <a:ext cx="4759385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/>
                <a:cs typeface="Courier New"/>
              </a:rPr>
              <a:t>Host </a:t>
            </a:r>
            <a:r>
              <a:rPr lang="en-US" sz="1600" dirty="0">
                <a:latin typeface="Courier New"/>
                <a:cs typeface="Courier New"/>
              </a:rPr>
              <a:t>github.com</a:t>
            </a:r>
            <a:r>
              <a:rPr lang="en-US" sz="1600" dirty="0" smtClean="0">
                <a:latin typeface="Courier New"/>
                <a:cs typeface="Courier New"/>
              </a:rPr>
              <a:t>-</a:t>
            </a:r>
            <a:r>
              <a:rPr lang="en-US" sz="1600" b="1" dirty="0" smtClean="0">
                <a:solidFill>
                  <a:srgbClr val="FF0000"/>
                </a:solidFill>
                <a:latin typeface="Courier New"/>
                <a:cs typeface="Courier New"/>
              </a:rPr>
              <a:t>user1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600" dirty="0">
                <a:latin typeface="Courier New"/>
                <a:cs typeface="Courier New"/>
              </a:rPr>
              <a:t>    HostName github.com</a:t>
            </a:r>
          </a:p>
          <a:p>
            <a:r>
              <a:rPr lang="en-US" sz="1600" dirty="0">
                <a:latin typeface="Courier New"/>
                <a:cs typeface="Courier New"/>
              </a:rPr>
              <a:t>    User </a:t>
            </a:r>
            <a:r>
              <a:rPr lang="en-US" sz="1600" dirty="0">
                <a:solidFill>
                  <a:srgbClr val="FF0000"/>
                </a:solidFill>
                <a:latin typeface="Courier New"/>
                <a:cs typeface="Courier New"/>
              </a:rPr>
              <a:t>git</a:t>
            </a:r>
          </a:p>
          <a:p>
            <a:r>
              <a:rPr lang="en-US" sz="1600" dirty="0">
                <a:latin typeface="Courier New"/>
                <a:cs typeface="Courier New"/>
              </a:rPr>
              <a:t>    IdentityFile ~/.ssh/</a:t>
            </a:r>
            <a:r>
              <a:rPr lang="en-US" sz="1600" dirty="0" smtClean="0">
                <a:latin typeface="Courier New"/>
                <a:cs typeface="Courier New"/>
              </a:rPr>
              <a:t>id_rsa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645524" y="289379"/>
            <a:ext cx="948737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1257" y="795454"/>
            <a:ext cx="950983" cy="1616181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7619152" y="378278"/>
            <a:ext cx="114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i="1" dirty="0" smtClean="0">
                <a:solidFill>
                  <a:srgbClr val="FF0000"/>
                </a:solidFill>
                <a:latin typeface="Open Sans" charset="0"/>
              </a:rPr>
              <a:t>private key</a:t>
            </a:r>
            <a:endParaRPr lang="en-US" i="1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rot="16200000" flipH="1">
            <a:off x="5141414" y="1018687"/>
            <a:ext cx="3614787" cy="2914752"/>
          </a:xfrm>
          <a:prstGeom prst="bentConnector3">
            <a:avLst>
              <a:gd name="adj1" fmla="val 211"/>
            </a:avLst>
          </a:prstGeom>
          <a:ln>
            <a:solidFill>
              <a:srgbClr val="FF0000"/>
            </a:solidFill>
            <a:prstDash val="sys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834852" y="722367"/>
            <a:ext cx="1086966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PuTTYgen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1876133" y="317517"/>
            <a:ext cx="275643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–</a:t>
            </a:r>
            <a:r>
              <a:rPr lang="en-US" sz="1600" dirty="0">
                <a:solidFill>
                  <a:srgbClr val="FF0000"/>
                </a:solidFill>
                <a:latin typeface="Open Sans" charset="0"/>
              </a:rPr>
              <a:t>t rsa –C"user1</a:t>
            </a:r>
            <a:r>
              <a:rPr lang="en-US" sz="1600" dirty="0" smtClean="0">
                <a:solidFill>
                  <a:srgbClr val="FF0000"/>
                </a:solidFill>
                <a:latin typeface="Open Sans" charset="0"/>
              </a:rPr>
              <a:t>@corp.com"</a:t>
            </a:r>
            <a:endParaRPr lang="en-US" sz="1600" dirty="0">
              <a:solidFill>
                <a:srgbClr val="FF0000"/>
              </a:solidFill>
              <a:latin typeface="Open Sans" charset="0"/>
            </a:endParaRPr>
          </a:p>
        </p:txBody>
      </p:sp>
      <p:cxnSp>
        <p:nvCxnSpPr>
          <p:cNvPr id="43" name="Straight Arrow Connector 32"/>
          <p:cNvCxnSpPr>
            <a:endCxn id="34" idx="1"/>
          </p:cNvCxnSpPr>
          <p:nvPr/>
        </p:nvCxnSpPr>
        <p:spPr>
          <a:xfrm flipV="1">
            <a:off x="5491425" y="410823"/>
            <a:ext cx="1154099" cy="257852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70" idx="1"/>
          </p:cNvCxnSpPr>
          <p:nvPr/>
        </p:nvCxnSpPr>
        <p:spPr>
          <a:xfrm>
            <a:off x="5811226" y="925851"/>
            <a:ext cx="1646390" cy="1123509"/>
          </a:xfrm>
          <a:prstGeom prst="bentConnector3">
            <a:avLst>
              <a:gd name="adj1" fmla="val 71644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39"/>
          <p:cNvCxnSpPr/>
          <p:nvPr/>
        </p:nvCxnSpPr>
        <p:spPr>
          <a:xfrm rot="10800000">
            <a:off x="7594261" y="4270754"/>
            <a:ext cx="811920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3288" y="1822346"/>
            <a:ext cx="1991898" cy="163101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457616" y="1777845"/>
            <a:ext cx="530857" cy="5430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 smtClean="0">
                <a:solidFill>
                  <a:schemeClr val="tx1"/>
                </a:solidFill>
                <a:latin typeface="Open Sans" charset="0"/>
                <a:ea typeface="ＭＳ Ｐゴシック" charset="0"/>
              </a:rPr>
              <a:t>SSH Key</a:t>
            </a:r>
            <a:endParaRPr lang="en-US" i="1" dirty="0">
              <a:solidFill>
                <a:schemeClr val="tx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tx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>
            <a:off x="6533181" y="1649225"/>
            <a:ext cx="708076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92" grpId="0"/>
      <p:bldP spid="93" grpId="0"/>
      <p:bldP spid="94" grpId="0"/>
      <p:bldP spid="95" grpId="0"/>
      <p:bldP spid="96" grpId="0"/>
      <p:bldP spid="97" grpId="0"/>
      <p:bldP spid="98" grpId="1"/>
      <p:bldP spid="9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7" grpId="0" animBg="1"/>
      <p:bldP spid="48" grpId="0"/>
      <p:bldP spid="11" grpId="0"/>
      <p:bldP spid="38" grpId="0" animBg="1"/>
      <p:bldP spid="7" grpId="0" animBg="1"/>
      <p:bldP spid="34" grpId="0" animBg="1"/>
      <p:bldP spid="36" grpId="0"/>
      <p:bldP spid="41" grpId="0" animBg="1"/>
      <p:bldP spid="42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Wilson Mar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440" y="343596"/>
            <a:ext cx="8026971" cy="3394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Wilson Mar has been building and bringing enterprise applications to market on major platforms—from mobile to server clouds—as an architect, developer, performance tester, and manager. His website </a:t>
            </a:r>
            <a:r>
              <a:rPr lang="en-US" dirty="0" smtClean="0">
                <a:hlinkClick r:id="rId2"/>
              </a:rPr>
              <a:t>wilsonmar.github.io</a:t>
            </a:r>
            <a:r>
              <a:rPr lang="en-US" dirty="0" smtClean="0"/>
              <a:t> </a:t>
            </a:r>
            <a:r>
              <a:rPr lang="en-US" dirty="0"/>
              <a:t>provides concise, in-depth advice on leading technologies, especially on LoadRunner and performance engineering.</a:t>
            </a:r>
          </a:p>
        </p:txBody>
      </p:sp>
      <p:pic>
        <p:nvPicPr>
          <p:cNvPr id="4" name="Picture 3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https://linkedin.com/in/wilsonmar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216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~/.ssh/config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07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git@github.com:user1/</a:t>
            </a:r>
            <a:r>
              <a:rPr lang="en-US" sz="1200" dirty="0" err="1">
                <a:latin typeface="Courier New"/>
                <a:cs typeface="Courier New"/>
              </a:rPr>
              <a:t>project.git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-user1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Host </a:t>
            </a:r>
            <a:r>
              <a:rPr lang="en-US" sz="1200" dirty="0" err="1">
                <a:latin typeface="Courier New"/>
                <a:cs typeface="Courier New"/>
              </a:rPr>
              <a:t>gist.github.com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 IdentityFile ~/.ssh/id_rsa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Host </a:t>
            </a:r>
            <a:r>
              <a:rPr lang="en-US" sz="1200" dirty="0">
                <a:latin typeface="Courier New"/>
                <a:cs typeface="Courier New"/>
              </a:rPr>
              <a:t>github.com</a:t>
            </a:r>
            <a:r>
              <a:rPr lang="en-US" sz="1200" dirty="0" smtClean="0">
                <a:latin typeface="Courier New"/>
                <a:cs typeface="Courier New"/>
              </a:rPr>
              <a:t>-user2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</a:t>
            </a:r>
            <a:r>
              <a:rPr lang="en-US" sz="1200" dirty="0" err="1">
                <a:latin typeface="Courier New"/>
                <a:cs typeface="Courier New"/>
              </a:rPr>
              <a:t>HostName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User git</a:t>
            </a:r>
          </a:p>
          <a:p>
            <a:r>
              <a:rPr lang="en-US" sz="1200" dirty="0">
                <a:latin typeface="Courier New"/>
                <a:cs typeface="Courier New"/>
              </a:rPr>
              <a:t>   IdentityFile ~/.ssh/</a:t>
            </a:r>
            <a:r>
              <a:rPr lang="en-US" sz="1200" dirty="0" smtClean="0">
                <a:latin typeface="Courier New"/>
                <a:cs typeface="Courier New"/>
              </a:rPr>
              <a:t>id_rsa_user2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986709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9" y="166687"/>
            <a:ext cx="816066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[push]</a:t>
            </a:r>
          </a:p>
          <a:p>
            <a:r>
              <a:rPr lang="en-US" sz="1200" dirty="0">
                <a:latin typeface="Courier New"/>
                <a:cs typeface="Courier New"/>
              </a:rPr>
              <a:t>	default = simple</a:t>
            </a:r>
          </a:p>
          <a:p>
            <a:r>
              <a:rPr lang="en-US" sz="1200" dirty="0">
                <a:latin typeface="Courier New"/>
                <a:cs typeface="Courier New"/>
              </a:rPr>
              <a:t>[user]</a:t>
            </a:r>
          </a:p>
          <a:p>
            <a:r>
              <a:rPr lang="en-US" sz="1200" dirty="0">
                <a:latin typeface="Courier New"/>
                <a:cs typeface="Courier New"/>
              </a:rPr>
              <a:t>	name = Wilson Mar</a:t>
            </a:r>
          </a:p>
          <a:p>
            <a:r>
              <a:rPr lang="en-US" sz="1200" dirty="0">
                <a:latin typeface="Courier New"/>
                <a:cs typeface="Courier New"/>
              </a:rPr>
              <a:t>	email = </a:t>
            </a:r>
            <a:r>
              <a:rPr lang="en-US" sz="1200" dirty="0" err="1">
                <a:latin typeface="Courier New"/>
                <a:cs typeface="Courier New"/>
              </a:rPr>
              <a:t>wilsonmar@gmail.com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	username = wilsonmar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signingkey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smtClean="0">
                <a:latin typeface="Courier New"/>
                <a:cs typeface="Courier New"/>
              </a:rPr>
              <a:t>12345678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[core]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excludesfile</a:t>
            </a:r>
            <a:r>
              <a:rPr lang="en-US" sz="1200" dirty="0">
                <a:latin typeface="Courier New"/>
                <a:cs typeface="Courier New"/>
              </a:rPr>
              <a:t> = /Users/mac/.</a:t>
            </a:r>
            <a:r>
              <a:rPr lang="en-US" sz="1200" dirty="0" err="1">
                <a:latin typeface="Courier New"/>
                <a:cs typeface="Courier New"/>
              </a:rPr>
              <a:t>gitignore_global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[difftool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</a:t>
            </a:r>
            <a:r>
              <a:rPr lang="en-US" sz="1200" dirty="0" err="1">
                <a:latin typeface="Courier New"/>
                <a:cs typeface="Courier New"/>
              </a:rPr>
              <a:t>opendiff</a:t>
            </a:r>
            <a:r>
              <a:rPr lang="en-US" sz="1200" dirty="0">
                <a:latin typeface="Courier New"/>
                <a:cs typeface="Courier New"/>
              </a:rPr>
              <a:t> \"$LOCAL\" \"$REMOTE\"</a:t>
            </a:r>
          </a:p>
          <a:p>
            <a:r>
              <a:rPr lang="en-US" sz="1200" dirty="0">
                <a:latin typeface="Courier New"/>
                <a:cs typeface="Courier New"/>
              </a:rPr>
              <a:t>	path =</a:t>
            </a:r>
          </a:p>
          <a:p>
            <a:r>
              <a:rPr lang="en-US" sz="1200" dirty="0">
                <a:latin typeface="Courier New"/>
                <a:cs typeface="Courier New"/>
              </a:rPr>
              <a:t>[mergetool "</a:t>
            </a:r>
            <a:r>
              <a:rPr lang="en-US" sz="1200" dirty="0" err="1">
                <a:latin typeface="Courier New"/>
                <a:cs typeface="Courier New"/>
              </a:rPr>
              <a:t>sourcetree</a:t>
            </a:r>
            <a:r>
              <a:rPr lang="en-US" sz="1200" dirty="0">
                <a:latin typeface="Courier New"/>
                <a:cs typeface="Courier New"/>
              </a:rPr>
              <a:t>"]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cmd</a:t>
            </a:r>
            <a:r>
              <a:rPr lang="en-US" sz="1200" dirty="0">
                <a:latin typeface="Courier New"/>
                <a:cs typeface="Courier New"/>
              </a:rPr>
              <a:t> = /Applications/</a:t>
            </a:r>
            <a:r>
              <a:rPr lang="en-US" sz="1200" dirty="0" err="1">
                <a:latin typeface="Courier New"/>
                <a:cs typeface="Courier New"/>
              </a:rPr>
              <a:t>SourceTree.app</a:t>
            </a:r>
            <a:r>
              <a:rPr lang="en-US" sz="1200" dirty="0">
                <a:latin typeface="Courier New"/>
                <a:cs typeface="Courier New"/>
              </a:rPr>
              <a:t>/Contents/Resources/</a:t>
            </a:r>
            <a:r>
              <a:rPr lang="en-US" sz="1200" dirty="0" err="1">
                <a:latin typeface="Courier New"/>
                <a:cs typeface="Courier New"/>
              </a:rPr>
              <a:t>opendiff-w.sh</a:t>
            </a:r>
            <a:r>
              <a:rPr lang="en-US" sz="1200" dirty="0">
                <a:latin typeface="Courier New"/>
                <a:cs typeface="Courier New"/>
              </a:rPr>
              <a:t> \"$LOCAL\" \"$REMOTE\" -ancestor \"$BASE\" -merge \"$MERGED\"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trustExitCode</a:t>
            </a:r>
            <a:r>
              <a:rPr lang="en-US" sz="1200" dirty="0">
                <a:latin typeface="Courier New"/>
                <a:cs typeface="Courier New"/>
              </a:rPr>
              <a:t> = true</a:t>
            </a:r>
          </a:p>
          <a:p>
            <a:r>
              <a:rPr lang="en-US" sz="1200" dirty="0">
                <a:latin typeface="Courier New"/>
                <a:cs typeface="Courier New"/>
              </a:rPr>
              <a:t>[color]</a:t>
            </a:r>
          </a:p>
          <a:p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ui</a:t>
            </a:r>
            <a:r>
              <a:rPr lang="en-US" sz="1200" dirty="0">
                <a:latin typeface="Courier New"/>
                <a:cs typeface="Courier New"/>
              </a:rPr>
              <a:t> = auto</a:t>
            </a:r>
          </a:p>
          <a:p>
            <a:r>
              <a:rPr lang="en-US" sz="1200" dirty="0">
                <a:latin typeface="Courier New"/>
                <a:cs typeface="Courier New"/>
              </a:rPr>
              <a:t>[alias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# git la      to list </a:t>
            </a:r>
            <a:r>
              <a:rPr lang="en-US" sz="1200" dirty="0">
                <a:latin typeface="Courier New"/>
                <a:cs typeface="Courier New"/>
              </a:rPr>
              <a:t>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</a:t>
            </a:r>
            <a:r>
              <a:rPr lang="en-US" sz="1200" dirty="0" smtClean="0">
                <a:latin typeface="Courier New"/>
                <a:cs typeface="Courier New"/>
              </a:rPr>
              <a:t>-”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4428299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ending conversion</a:t>
            </a:r>
            <a:endParaRPr lang="en-US" dirty="0"/>
          </a:p>
        </p:txBody>
      </p:sp>
      <p:pic>
        <p:nvPicPr>
          <p:cNvPr id="5" name="Picture 4" descr="Screen Shot 2016-09-28 at 2.58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292" y="0"/>
            <a:ext cx="6696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Aliases in .gitconfig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6638" y="166687"/>
            <a:ext cx="8968015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[</a:t>
            </a:r>
            <a:r>
              <a:rPr lang="en-US" sz="1200" dirty="0">
                <a:latin typeface="Courier New"/>
                <a:cs typeface="Courier New"/>
              </a:rPr>
              <a:t>alias</a:t>
            </a:r>
            <a:r>
              <a:rPr lang="en-US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1200" dirty="0">
                <a:latin typeface="Courier New"/>
                <a:cs typeface="Courier New"/>
              </a:rPr>
              <a:t># list aliases: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la   </a:t>
            </a:r>
            <a:r>
              <a:rPr lang="en-US" sz="1200" dirty="0">
                <a:latin typeface="Courier New"/>
                <a:cs typeface="Courier New"/>
              </a:rPr>
              <a:t>= "!git config -l | grep alias | cut -c 7-"</a:t>
            </a:r>
          </a:p>
          <a:p>
            <a:r>
              <a:rPr lang="en-US" sz="1200" dirty="0">
                <a:latin typeface="Courier New"/>
                <a:cs typeface="Courier New"/>
              </a:rPr>
              <a:t># </a:t>
            </a:r>
            <a:r>
              <a:rPr lang="en-US" sz="1200" dirty="0" err="1">
                <a:latin typeface="Courier New"/>
                <a:cs typeface="Courier New"/>
              </a:rPr>
              <a:t>rao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>
                <a:latin typeface="Courier New"/>
                <a:cs typeface="Courier New"/>
                <a:hlinkClick r:id="rId3"/>
              </a:rPr>
              <a:t>https://</a:t>
            </a:r>
            <a:r>
              <a:rPr lang="en-US" sz="1200" dirty="0" err="1">
                <a:latin typeface="Courier New"/>
                <a:cs typeface="Courier New"/>
                <a:hlinkClick r:id="rId3"/>
              </a:rPr>
              <a:t>url.git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rao</a:t>
            </a:r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>
                <a:latin typeface="Courier New"/>
                <a:cs typeface="Courier New"/>
              </a:rPr>
              <a:t>= remote add origin</a:t>
            </a:r>
          </a:p>
          <a:p>
            <a:r>
              <a:rPr lang="en-US" sz="1200" dirty="0">
                <a:latin typeface="Courier New"/>
                <a:cs typeface="Courier New"/>
              </a:rPr>
              <a:t># branch list sorted by last modified: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b    </a:t>
            </a:r>
            <a:r>
              <a:rPr lang="en-US" sz="1200" dirty="0">
                <a:latin typeface="Courier New"/>
                <a:cs typeface="Courier New"/>
              </a:rPr>
              <a:t>= "!git for-each-ref --sort='-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' --format='%(</a:t>
            </a:r>
            <a:r>
              <a:rPr lang="en-US" sz="1200" dirty="0" err="1">
                <a:latin typeface="Courier New"/>
                <a:cs typeface="Courier New"/>
              </a:rPr>
              <a:t>refname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objectname:short</a:t>
            </a:r>
            <a:r>
              <a:rPr lang="en-US" sz="1200" dirty="0">
                <a:latin typeface="Courier New"/>
                <a:cs typeface="Courier New"/>
              </a:rPr>
              <a:t>) %(</a:t>
            </a:r>
            <a:r>
              <a:rPr lang="en-US" sz="1200" dirty="0" err="1">
                <a:latin typeface="Courier New"/>
                <a:cs typeface="Courier New"/>
              </a:rPr>
              <a:t>authordate</a:t>
            </a:r>
            <a:r>
              <a:rPr lang="en-US" sz="1200" dirty="0">
                <a:latin typeface="Courier New"/>
                <a:cs typeface="Courier New"/>
              </a:rPr>
              <a:t>)%09%09' refs/heads | </a:t>
            </a:r>
            <a:r>
              <a:rPr lang="en-US" sz="1200" dirty="0" err="1">
                <a:latin typeface="Courier New"/>
                <a:cs typeface="Courier New"/>
              </a:rPr>
              <a:t>sed</a:t>
            </a:r>
            <a:r>
              <a:rPr lang="en-US" sz="1200" dirty="0">
                <a:latin typeface="Courier New"/>
                <a:cs typeface="Courier New"/>
              </a:rPr>
              <a:t> -e 's-refs/heads/--'"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# </a:t>
            </a:r>
            <a:r>
              <a:rPr lang="en-US" sz="1200" dirty="0">
                <a:latin typeface="Courier New"/>
                <a:cs typeface="Courier New"/>
              </a:rPr>
              <a:t>checkout last branch</a:t>
            </a:r>
            <a:r>
              <a:rPr lang="en-US" sz="1200" dirty="0" smtClean="0">
                <a:latin typeface="Courier New"/>
                <a:cs typeface="Courier New"/>
              </a:rPr>
              <a:t>: 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col  </a:t>
            </a:r>
            <a:r>
              <a:rPr lang="en-US" sz="1200" dirty="0">
                <a:latin typeface="Courier New"/>
                <a:cs typeface="Courier New"/>
              </a:rPr>
              <a:t>= "checkout @{-1}"</a:t>
            </a:r>
          </a:p>
          <a:p>
            <a:r>
              <a:rPr lang="en-US" sz="1200" dirty="0">
                <a:latin typeface="Courier New"/>
                <a:cs typeface="Courier New"/>
              </a:rPr>
              <a:t>  l    = log --pretty='%</a:t>
            </a:r>
            <a:r>
              <a:rPr lang="en-US" sz="1200" dirty="0" err="1">
                <a:latin typeface="Courier New"/>
                <a:cs typeface="Courier New"/>
              </a:rPr>
              <a:t>Cred%h%Creset</a:t>
            </a:r>
            <a:r>
              <a:rPr lang="en-US" sz="1200" dirty="0">
                <a:latin typeface="Courier New"/>
                <a:cs typeface="Courier New"/>
              </a:rPr>
              <a:t> %C(yellow)%</a:t>
            </a:r>
            <a:r>
              <a:rPr lang="en-US" sz="1200" dirty="0" err="1">
                <a:latin typeface="Courier New"/>
                <a:cs typeface="Courier New"/>
              </a:rPr>
              <a:t>d%Creset</a:t>
            </a:r>
            <a:r>
              <a:rPr lang="en-US" sz="1200" dirty="0">
                <a:latin typeface="Courier New"/>
                <a:cs typeface="Courier New"/>
              </a:rPr>
              <a:t> %s %</a:t>
            </a:r>
            <a:r>
              <a:rPr lang="en-US" sz="1200" dirty="0" err="1">
                <a:latin typeface="Courier New"/>
                <a:cs typeface="Courier New"/>
              </a:rPr>
              <a:t>Cgreen</a:t>
            </a:r>
            <a:r>
              <a:rPr lang="en-US" sz="1200" dirty="0">
                <a:latin typeface="Courier New"/>
                <a:cs typeface="Courier New"/>
              </a:rPr>
              <a:t>(%</a:t>
            </a:r>
            <a:r>
              <a:rPr lang="en-US" sz="1200" dirty="0" err="1">
                <a:latin typeface="Courier New"/>
                <a:cs typeface="Courier New"/>
              </a:rPr>
              <a:t>cr</a:t>
            </a:r>
            <a:r>
              <a:rPr lang="en-US" sz="1200" dirty="0">
                <a:latin typeface="Courier New"/>
                <a:cs typeface="Courier New"/>
              </a:rPr>
              <a:t>)%</a:t>
            </a:r>
            <a:r>
              <a:rPr lang="en-US" sz="1200" dirty="0" err="1">
                <a:latin typeface="Courier New"/>
                <a:cs typeface="Courier New"/>
              </a:rPr>
              <a:t>Creset</a:t>
            </a:r>
            <a:r>
              <a:rPr lang="en-US" sz="1200" dirty="0">
                <a:latin typeface="Courier New"/>
                <a:cs typeface="Courier New"/>
              </a:rPr>
              <a:t> [%an]' </a:t>
            </a:r>
            <a:r>
              <a:rPr lang="en-US" sz="1200" dirty="0" smtClean="0">
                <a:latin typeface="Courier New"/>
                <a:cs typeface="Courier New"/>
              </a:rPr>
              <a:t>–graph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lg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log --pretty=format:"%C(yellow)%h\\ %</a:t>
            </a:r>
            <a:r>
              <a:rPr lang="en-US" sz="1200" dirty="0" err="1">
                <a:latin typeface="Courier New"/>
                <a:cs typeface="Courier New"/>
              </a:rPr>
              <a:t>ad%Cred%d</a:t>
            </a:r>
            <a:r>
              <a:rPr lang="en-US" sz="1200" dirty="0">
                <a:latin typeface="Courier New"/>
                <a:cs typeface="Courier New"/>
              </a:rPr>
              <a:t>\\ %</a:t>
            </a:r>
            <a:r>
              <a:rPr lang="en-US" sz="1200" dirty="0" err="1">
                <a:latin typeface="Courier New"/>
                <a:cs typeface="Courier New"/>
              </a:rPr>
              <a:t>Creset%s%Cblue</a:t>
            </a:r>
            <a:r>
              <a:rPr lang="en-US" sz="1200" dirty="0">
                <a:latin typeface="Courier New"/>
                <a:cs typeface="Courier New"/>
              </a:rPr>
              <a:t>\\ [%</a:t>
            </a:r>
            <a:r>
              <a:rPr lang="en-US" sz="1200" dirty="0" err="1">
                <a:latin typeface="Courier New"/>
                <a:cs typeface="Courier New"/>
              </a:rPr>
              <a:t>cn</a:t>
            </a:r>
            <a:r>
              <a:rPr lang="en-US" sz="1200" dirty="0">
                <a:latin typeface="Courier New"/>
                <a:cs typeface="Courier New"/>
              </a:rPr>
              <a:t>]" --decorate --date=short</a:t>
            </a:r>
          </a:p>
          <a:p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 smtClean="0">
                <a:latin typeface="Courier New"/>
                <a:cs typeface="Courier New"/>
              </a:rPr>
              <a:t>  lol  </a:t>
            </a:r>
            <a:r>
              <a:rPr lang="en-US" sz="1200" dirty="0">
                <a:latin typeface="Courier New"/>
                <a:cs typeface="Courier New"/>
              </a:rPr>
              <a:t>= "log --oneline --</a:t>
            </a:r>
            <a:r>
              <a:rPr lang="en-US" sz="1200" dirty="0" smtClean="0">
                <a:latin typeface="Courier New"/>
                <a:cs typeface="Courier New"/>
              </a:rPr>
              <a:t>graph</a:t>
            </a:r>
            <a:r>
              <a:rPr lang="en-US" sz="1200" dirty="0">
                <a:latin typeface="Courier New"/>
                <a:cs typeface="Courier New"/>
              </a:rPr>
              <a:t>"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s    </a:t>
            </a:r>
            <a:r>
              <a:rPr lang="en-US" sz="1200" dirty="0">
                <a:latin typeface="Courier New"/>
                <a:cs typeface="Courier New"/>
              </a:rPr>
              <a:t>= status –s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g    </a:t>
            </a:r>
            <a:r>
              <a:rPr lang="en-US" sz="1200" dirty="0">
                <a:latin typeface="Courier New"/>
                <a:cs typeface="Courier New"/>
              </a:rPr>
              <a:t>= !gitk --all --date-order &amp;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latin typeface="Courier New"/>
                <a:cs typeface="Courier New"/>
              </a:rPr>
              <a:t>pu</a:t>
            </a:r>
            <a:r>
              <a:rPr lang="en-US" sz="1200" dirty="0" smtClean="0">
                <a:latin typeface="Courier New"/>
                <a:cs typeface="Courier New"/>
              </a:rPr>
              <a:t>   </a:t>
            </a:r>
            <a:r>
              <a:rPr lang="en-US" sz="1200" dirty="0">
                <a:latin typeface="Courier New"/>
                <a:cs typeface="Courier New"/>
              </a:rPr>
              <a:t>= !"git fetch origin -v; git fetch upstream -v; git merge upstream/</a:t>
            </a:r>
            <a:r>
              <a:rPr lang="en-US" sz="1200" dirty="0" smtClean="0">
                <a:latin typeface="Courier New"/>
                <a:cs typeface="Courier New"/>
              </a:rPr>
              <a:t>master</a:t>
            </a:r>
            <a:r>
              <a:rPr lang="en-US" sz="1200" dirty="0">
                <a:latin typeface="Courier New"/>
                <a:cs typeface="Courier New"/>
              </a:rPr>
              <a:t>"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# git a "message":</a:t>
            </a:r>
          </a:p>
          <a:p>
            <a:r>
              <a:rPr lang="en-US" sz="1200" dirty="0" smtClean="0">
                <a:latin typeface="Courier New"/>
                <a:cs typeface="Courier New"/>
              </a:rPr>
              <a:t>  a    </a:t>
            </a:r>
            <a:r>
              <a:rPr lang="en-US" sz="1200" dirty="0">
                <a:latin typeface="Courier New"/>
                <a:cs typeface="Courier New"/>
              </a:rPr>
              <a:t>= !git add . &amp;&amp; git commit –</a:t>
            </a:r>
            <a:r>
              <a:rPr lang="en-US" sz="1200" dirty="0" smtClean="0">
                <a:latin typeface="Courier New"/>
                <a:cs typeface="Courier New"/>
              </a:rPr>
              <a:t>am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7579562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>
          <a:xfrm>
            <a:off x="4204775" y="349854"/>
            <a:ext cx="1390259" cy="3187328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624897" y="349854"/>
            <a:ext cx="0" cy="318732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HEAD coding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04776" y="587099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04776" y="866499"/>
            <a:ext cx="785992" cy="230187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04776" y="114748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204775" y="2703517"/>
            <a:ext cx="785993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04776" y="3095875"/>
            <a:ext cx="785992" cy="230188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62714" y="84361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41454" y="2372230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>
                <a:latin typeface="Courier New"/>
                <a:cs typeface="Courier New"/>
              </a:rPr>
              <a:t> v1 </a:t>
            </a:r>
            <a:r>
              <a:rPr lang="en-US" sz="1200" b="1" dirty="0">
                <a:latin typeface="Courier New"/>
                <a:cs typeface="Courier New"/>
              </a:rPr>
              <a:t>-b </a:t>
            </a:r>
            <a:r>
              <a:rPr lang="en-US" sz="1200" b="1" dirty="0" smtClean="0">
                <a:latin typeface="Courier New"/>
                <a:cs typeface="Courier New"/>
              </a:rPr>
              <a:t>feature1</a:t>
            </a:r>
            <a:endParaRPr lang="en-US" sz="1200" b="1" dirty="0">
              <a:latin typeface="Courier New"/>
              <a:cs typeface="Courier New"/>
            </a:endParaRPr>
          </a:p>
        </p:txBody>
      </p:sp>
      <p:cxnSp>
        <p:nvCxnSpPr>
          <p:cNvPr id="22" name="Straight Arrow Connector 21"/>
          <p:cNvCxnSpPr>
            <a:endCxn id="12" idx="2"/>
          </p:cNvCxnSpPr>
          <p:nvPr/>
        </p:nvCxnSpPr>
        <p:spPr>
          <a:xfrm>
            <a:off x="3897274" y="98159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836548" y="2166788"/>
            <a:ext cx="741046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24" name="Straight Connector 23"/>
          <p:cNvCxnSpPr>
            <a:stCxn id="14" idx="7"/>
            <a:endCxn id="21" idx="3"/>
          </p:cNvCxnSpPr>
          <p:nvPr/>
        </p:nvCxnSpPr>
        <p:spPr>
          <a:xfrm flipV="1">
            <a:off x="4875662" y="2361910"/>
            <a:ext cx="69410" cy="375317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6"/>
            <a:endCxn id="19" idx="1"/>
          </p:cNvCxnSpPr>
          <p:nvPr/>
        </p:nvCxnSpPr>
        <p:spPr>
          <a:xfrm flipV="1">
            <a:off x="4990768" y="2510730"/>
            <a:ext cx="1050686" cy="307881"/>
          </a:xfrm>
          <a:prstGeom prst="straightConnector1">
            <a:avLst/>
          </a:prstGeom>
          <a:ln>
            <a:solidFill>
              <a:srgbClr val="D25533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2391556" y="83042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3360212" y="3378639"/>
            <a:ext cx="1028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parent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62713" y="2660689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1606754" y="3361154"/>
            <a:ext cx="15363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1</a:t>
            </a:r>
            <a:r>
              <a:rPr lang="en-US" sz="1800" i="1" baseline="30000" dirty="0" smtClean="0">
                <a:solidFill>
                  <a:srgbClr val="008000"/>
                </a:solidFill>
                <a:latin typeface="Open Sans" charset="0"/>
              </a:rPr>
              <a:t>st</a:t>
            </a:r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 commit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15" idx="2"/>
          </p:cNvCxnSpPr>
          <p:nvPr/>
        </p:nvCxnSpPr>
        <p:spPr>
          <a:xfrm flipV="1">
            <a:off x="3143081" y="3210969"/>
            <a:ext cx="1061695" cy="3348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38" name="Rectangle 30737"/>
          <p:cNvSpPr/>
          <p:nvPr/>
        </p:nvSpPr>
        <p:spPr>
          <a:xfrm>
            <a:off x="837823" y="3800767"/>
            <a:ext cx="7572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  <a:hlinkClick r:id="rId3"/>
              </a:rPr>
              <a:t>https://github.com/wilsonmar/git-utilities/blob/master/git-sample-repo-</a:t>
            </a:r>
            <a:r>
              <a:rPr lang="en-US" sz="1200" dirty="0" smtClean="0">
                <a:latin typeface="Courier New"/>
                <a:cs typeface="Courier New"/>
                <a:hlinkClick r:id="rId3"/>
              </a:rPr>
              <a:t>create.sh</a:t>
            </a:r>
            <a:endParaRPr lang="en-US" sz="1200" dirty="0" smtClean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https://git-scm.com/docs/git-show</a:t>
            </a:r>
            <a:endParaRPr lang="en-US" sz="1200" dirty="0" smtClean="0">
              <a:latin typeface="Courier New"/>
              <a:cs typeface="Courier New"/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133672" y="214862"/>
            <a:ext cx="1659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i="1" dirty="0" smtClean="0">
                <a:solidFill>
                  <a:srgbClr val="008000"/>
                </a:solidFill>
                <a:latin typeface="Open Sans" charset="0"/>
              </a:rPr>
              <a:t>most recent</a:t>
            </a:r>
            <a:endParaRPr lang="en-US" sz="1800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70" name="Straight Arrow Connector 69"/>
          <p:cNvCxnSpPr>
            <a:stCxn id="50" idx="3"/>
            <a:endCxn id="11" idx="2"/>
          </p:cNvCxnSpPr>
          <p:nvPr/>
        </p:nvCxnSpPr>
        <p:spPr>
          <a:xfrm flipV="1">
            <a:off x="3526912" y="701399"/>
            <a:ext cx="677864" cy="15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809042" y="1791526"/>
            <a:ext cx="785992" cy="228600"/>
          </a:xfrm>
          <a:prstGeom prst="ellipse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1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64242" y="549083"/>
            <a:ext cx="2662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Courier New"/>
                <a:cs typeface="Courier New"/>
              </a:rPr>
              <a:t>git show </a:t>
            </a:r>
            <a:r>
              <a:rPr lang="en-US" dirty="0" smtClean="0">
                <a:latin typeface="Courier New"/>
                <a:cs typeface="Courier New"/>
              </a:rPr>
              <a:t>--oneline 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041454" y="2553964"/>
            <a:ext cx="110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latin typeface="Courier New"/>
                <a:cs typeface="Courier New"/>
              </a:rPr>
              <a:t>tag v1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cxnSp>
        <p:nvCxnSpPr>
          <p:cNvPr id="59" name="Straight Arrow Connector 58"/>
          <p:cNvCxnSpPr>
            <a:stCxn id="58" idx="1"/>
            <a:endCxn id="14" idx="6"/>
          </p:cNvCxnSpPr>
          <p:nvPr/>
        </p:nvCxnSpPr>
        <p:spPr>
          <a:xfrm flipH="1">
            <a:off x="4990768" y="2692464"/>
            <a:ext cx="1050686" cy="126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041454" y="554890"/>
            <a:ext cx="2031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urier New"/>
                <a:cs typeface="Courier New"/>
              </a:rPr>
              <a:t>git commit -m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b="1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641600" y="83998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83332" y="1317623"/>
            <a:ext cx="1050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/>
              <a:t>~ tilde</a:t>
            </a:r>
          </a:p>
          <a:p>
            <a:r>
              <a:rPr lang="nb-NO" dirty="0" smtClean="0"/>
              <a:t>parentage</a:t>
            </a:r>
            <a:endParaRPr lang="nb-NO" dirty="0"/>
          </a:p>
        </p:txBody>
      </p:sp>
      <p:sp>
        <p:nvSpPr>
          <p:cNvPr id="98" name="Rectangle 97"/>
          <p:cNvSpPr/>
          <p:nvPr/>
        </p:nvSpPr>
        <p:spPr>
          <a:xfrm>
            <a:off x="2018060" y="1317623"/>
            <a:ext cx="108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^ </a:t>
            </a:r>
            <a:r>
              <a:rPr lang="tr-TR" dirty="0" smtClean="0"/>
              <a:t>caret</a:t>
            </a:r>
            <a:br>
              <a:rPr lang="tr-TR" dirty="0" smtClean="0"/>
            </a:br>
            <a:r>
              <a:rPr lang="tr-TR" dirty="0" smtClean="0"/>
              <a:t>sequence</a:t>
            </a:r>
            <a:endParaRPr lang="nb-NO" dirty="0"/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041454" y="128182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merge –-squash feature1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52" name="Straight Arrow Connector 51"/>
          <p:cNvCxnSpPr>
            <a:stCxn id="51" idx="1"/>
            <a:endCxn id="13" idx="6"/>
          </p:cNvCxnSpPr>
          <p:nvPr/>
        </p:nvCxnSpPr>
        <p:spPr>
          <a:xfrm flipH="1" flipV="1">
            <a:off x="4990768" y="1261786"/>
            <a:ext cx="1050686" cy="1585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2" idx="1"/>
            <a:endCxn id="13" idx="5"/>
          </p:cNvCxnSpPr>
          <p:nvPr/>
        </p:nvCxnSpPr>
        <p:spPr>
          <a:xfrm flipH="1" flipV="1">
            <a:off x="4875662" y="1342608"/>
            <a:ext cx="48486" cy="482396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41454" y="1645294"/>
            <a:ext cx="23557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2" name="Straight Arrow Connector 61"/>
          <p:cNvCxnSpPr>
            <a:stCxn id="61" idx="1"/>
            <a:endCxn id="42" idx="6"/>
          </p:cNvCxnSpPr>
          <p:nvPr/>
        </p:nvCxnSpPr>
        <p:spPr>
          <a:xfrm flipH="1">
            <a:off x="5595034" y="1783794"/>
            <a:ext cx="446420" cy="12203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6041454" y="2735698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.gitignore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66" name="Straight Arrow Connector 65"/>
          <p:cNvCxnSpPr>
            <a:stCxn id="65" idx="1"/>
            <a:endCxn id="14" idx="6"/>
          </p:cNvCxnSpPr>
          <p:nvPr/>
        </p:nvCxnSpPr>
        <p:spPr>
          <a:xfrm flipH="1" flipV="1">
            <a:off x="4990768" y="2818611"/>
            <a:ext cx="1050686" cy="555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1" idx="0"/>
            <a:endCxn id="42" idx="4"/>
          </p:cNvCxnSpPr>
          <p:nvPr/>
        </p:nvCxnSpPr>
        <p:spPr>
          <a:xfrm flipH="1" flipV="1">
            <a:off x="5202038" y="2020126"/>
            <a:ext cx="5033" cy="146662"/>
          </a:xfrm>
          <a:prstGeom prst="line">
            <a:avLst/>
          </a:prstGeom>
          <a:ln>
            <a:solidFill>
              <a:schemeClr val="bg1"/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8" idx="1"/>
            <a:endCxn id="12" idx="6"/>
          </p:cNvCxnSpPr>
          <p:nvPr/>
        </p:nvCxnSpPr>
        <p:spPr>
          <a:xfrm flipH="1">
            <a:off x="4990768" y="693390"/>
            <a:ext cx="1050686" cy="2882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4" idx="3"/>
            <a:endCxn id="42" idx="2"/>
          </p:cNvCxnSpPr>
          <p:nvPr/>
        </p:nvCxnSpPr>
        <p:spPr>
          <a:xfrm>
            <a:off x="1800548" y="1903880"/>
            <a:ext cx="3008494" cy="194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53958" y="1749991"/>
            <a:ext cx="11465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~2^2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6041454" y="3099166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README.md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9" name="Straight Arrow Connector 98"/>
          <p:cNvCxnSpPr>
            <a:stCxn id="97" idx="1"/>
            <a:endCxn id="15" idx="6"/>
          </p:cNvCxnSpPr>
          <p:nvPr/>
        </p:nvCxnSpPr>
        <p:spPr>
          <a:xfrm flipH="1" flipV="1">
            <a:off x="4990768" y="3210969"/>
            <a:ext cx="1050686" cy="266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01" idx="3"/>
            <a:endCxn id="21" idx="2"/>
          </p:cNvCxnSpPr>
          <p:nvPr/>
        </p:nvCxnSpPr>
        <p:spPr>
          <a:xfrm flipV="1">
            <a:off x="1700539" y="2281088"/>
            <a:ext cx="3136009" cy="288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3958" y="2130082"/>
            <a:ext cx="10465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strike="sngStrike" dirty="0" smtClean="0">
                <a:solidFill>
                  <a:schemeClr val="accent4"/>
                </a:solidFill>
                <a:latin typeface="Courier New"/>
                <a:cs typeface="Courier New"/>
              </a:rPr>
              <a:t>~2^3</a:t>
            </a:r>
          </a:p>
        </p:txBody>
      </p: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6041454" y="146356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checkout</a:t>
            </a:r>
            <a:r>
              <a:rPr lang="en-US" sz="1200" dirty="0" smtClean="0">
                <a:latin typeface="Courier New"/>
                <a:cs typeface="Courier New"/>
              </a:rPr>
              <a:t> master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0" name="Straight Arrow Connector 109"/>
          <p:cNvCxnSpPr>
            <a:stCxn id="14" idx="6"/>
            <a:endCxn id="109" idx="1"/>
          </p:cNvCxnSpPr>
          <p:nvPr/>
        </p:nvCxnSpPr>
        <p:spPr>
          <a:xfrm flipV="1">
            <a:off x="4990768" y="1602060"/>
            <a:ext cx="1050686" cy="1216551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>
            <a:spLocks noChangeArrowheads="1"/>
          </p:cNvSpPr>
          <p:nvPr/>
        </p:nvSpPr>
        <p:spPr bwMode="auto">
          <a:xfrm>
            <a:off x="6041454" y="3462633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init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114" name="Straight Arrow Connector 113"/>
          <p:cNvCxnSpPr>
            <a:stCxn id="113" idx="1"/>
          </p:cNvCxnSpPr>
          <p:nvPr/>
        </p:nvCxnSpPr>
        <p:spPr>
          <a:xfrm flipH="1" flipV="1">
            <a:off x="5577594" y="3447245"/>
            <a:ext cx="463860" cy="1538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14" idx="2"/>
          </p:cNvCxnSpPr>
          <p:nvPr/>
        </p:nvCxnSpPr>
        <p:spPr>
          <a:xfrm>
            <a:off x="3897274" y="2818611"/>
            <a:ext cx="307501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923094" y="2662937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~2^1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641600" y="2662937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~3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6041454" y="918358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git </a:t>
            </a:r>
            <a:r>
              <a:rPr lang="en-US" sz="1200" b="1" dirty="0" smtClean="0">
                <a:latin typeface="Courier New"/>
                <a:cs typeface="Courier New"/>
              </a:rPr>
              <a:t>branch</a:t>
            </a:r>
            <a:r>
              <a:rPr lang="en-US" sz="1200" dirty="0" smtClean="0">
                <a:latin typeface="Courier New"/>
                <a:cs typeface="Courier New"/>
              </a:rPr>
              <a:t> </a:t>
            </a:r>
            <a:r>
              <a:rPr lang="en-US" sz="1200" b="1" dirty="0" smtClean="0">
                <a:latin typeface="Courier New"/>
                <a:cs typeface="Courier New"/>
              </a:rPr>
              <a:t>-d</a:t>
            </a:r>
            <a:r>
              <a:rPr lang="en-US" sz="1200" dirty="0" smtClean="0">
                <a:latin typeface="Courier New"/>
                <a:cs typeface="Courier New"/>
              </a:rPr>
              <a:t> feature1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6041454" y="3280900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README.md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79" name="TextBox 78"/>
          <p:cNvSpPr txBox="1">
            <a:spLocks noChangeArrowheads="1"/>
          </p:cNvSpPr>
          <p:nvPr/>
        </p:nvSpPr>
        <p:spPr bwMode="auto">
          <a:xfrm>
            <a:off x="6041454" y="2917432"/>
            <a:ext cx="27536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secret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&gt;&gt;.gitignore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6041454" y="191422"/>
            <a:ext cx="25656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f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91" name="Straight Arrow Connector 90"/>
          <p:cNvCxnSpPr>
            <a:stCxn id="90" idx="1"/>
            <a:endCxn id="11" idx="6"/>
          </p:cNvCxnSpPr>
          <p:nvPr/>
        </p:nvCxnSpPr>
        <p:spPr>
          <a:xfrm flipH="1">
            <a:off x="4990768" y="329922"/>
            <a:ext cx="1050686" cy="37147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63" idx="3"/>
            <a:endCxn id="11" idx="2"/>
          </p:cNvCxnSpPr>
          <p:nvPr/>
        </p:nvCxnSpPr>
        <p:spPr>
          <a:xfrm>
            <a:off x="3793594" y="399528"/>
            <a:ext cx="411182" cy="30187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6041454" y="1827028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colour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>
                <a:latin typeface="Courier New"/>
                <a:cs typeface="Courier New"/>
              </a:rPr>
              <a:t>&gt;&gt;file-</a:t>
            </a:r>
            <a:r>
              <a:rPr lang="en-US" sz="1200" dirty="0" err="1">
                <a:latin typeface="Courier New"/>
                <a:cs typeface="Courier New"/>
              </a:rPr>
              <a:t>d.txt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3" name="TextBox 102"/>
          <p:cNvSpPr txBox="1">
            <a:spLocks noChangeArrowheads="1"/>
          </p:cNvSpPr>
          <p:nvPr/>
        </p:nvSpPr>
        <p:spPr bwMode="auto">
          <a:xfrm>
            <a:off x="6041454" y="736624"/>
            <a:ext cx="30641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test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e.txt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04" name="TextBox 103"/>
          <p:cNvSpPr txBox="1">
            <a:spLocks noChangeArrowheads="1"/>
          </p:cNvSpPr>
          <p:nvPr/>
        </p:nvSpPr>
        <p:spPr bwMode="auto">
          <a:xfrm>
            <a:off x="6041454" y="373156"/>
            <a:ext cx="272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echo 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f money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&gt;&gt;file-</a:t>
            </a:r>
            <a:r>
              <a:rPr lang="en-US" sz="1200" dirty="0" err="1" smtClean="0">
                <a:latin typeface="Courier New"/>
                <a:cs typeface="Courier New"/>
              </a:rPr>
              <a:t>f.txt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41454" y="2008762"/>
            <a:ext cx="235019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</a:t>
            </a:r>
            <a:r>
              <a:rPr lang="en-US" sz="1200" dirty="0">
                <a:latin typeface="Courier New"/>
                <a:cs typeface="Courier New"/>
              </a:rPr>
              <a:t>commit –</a:t>
            </a:r>
            <a:r>
              <a:rPr lang="en-US" sz="1200" dirty="0" smtClean="0">
                <a:latin typeface="Courier New"/>
                <a:cs typeface="Courier New"/>
              </a:rPr>
              <a:t>m</a:t>
            </a:r>
            <a:r>
              <a:rPr lang="ru-RU" sz="1200" dirty="0">
                <a:latin typeface="Courier New"/>
                <a:cs typeface="Courier New"/>
              </a:rPr>
              <a:t>"</a:t>
            </a:r>
            <a:r>
              <a:rPr lang="en-US" sz="1200" dirty="0" smtClean="0">
                <a:latin typeface="Courier New"/>
                <a:cs typeface="Courier New"/>
              </a:rPr>
              <a:t>Add c</a:t>
            </a:r>
            <a:r>
              <a:rPr lang="ru-RU" sz="1200" dirty="0" smtClean="0">
                <a:latin typeface="Courier New"/>
                <a:cs typeface="Courier New"/>
              </a:rPr>
              <a:t>"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6041454" y="2190496"/>
            <a:ext cx="22842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touch LICENSE.md</a:t>
            </a:r>
            <a:endParaRPr lang="en-US" sz="1200" dirty="0">
              <a:latin typeface="Courier New"/>
              <a:cs typeface="Courier New"/>
            </a:endParaRPr>
          </a:p>
        </p:txBody>
      </p:sp>
      <p:cxnSp>
        <p:nvCxnSpPr>
          <p:cNvPr id="85" name="Straight Arrow Connector 84"/>
          <p:cNvCxnSpPr>
            <a:stCxn id="81" idx="1"/>
            <a:endCxn id="21" idx="6"/>
          </p:cNvCxnSpPr>
          <p:nvPr/>
        </p:nvCxnSpPr>
        <p:spPr>
          <a:xfrm flipH="1">
            <a:off x="5577594" y="2147262"/>
            <a:ext cx="463860" cy="1338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15" idx="2"/>
          </p:cNvCxnSpPr>
          <p:nvPr/>
        </p:nvCxnSpPr>
        <p:spPr>
          <a:xfrm>
            <a:off x="3897274" y="3210969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923094" y="3037308"/>
            <a:ext cx="13241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~3^1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92" name="TextBox 91"/>
          <p:cNvSpPr txBox="1">
            <a:spLocks noChangeArrowheads="1"/>
          </p:cNvSpPr>
          <p:nvPr/>
        </p:nvSpPr>
        <p:spPr bwMode="auto">
          <a:xfrm>
            <a:off x="641601" y="3038413"/>
            <a:ext cx="1080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~4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95" name="Straight Arrow Connector 94"/>
          <p:cNvCxnSpPr>
            <a:stCxn id="13" idx="6"/>
            <a:endCxn id="75" idx="1"/>
          </p:cNvCxnSpPr>
          <p:nvPr/>
        </p:nvCxnSpPr>
        <p:spPr>
          <a:xfrm flipV="1">
            <a:off x="4990768" y="1056858"/>
            <a:ext cx="1050686" cy="20492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1576873" y="3020425"/>
            <a:ext cx="115724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HEAD^^^^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5" name="TextBox 104"/>
          <p:cNvSpPr txBox="1">
            <a:spLocks noChangeArrowheads="1"/>
          </p:cNvSpPr>
          <p:nvPr/>
        </p:nvSpPr>
        <p:spPr bwMode="auto">
          <a:xfrm>
            <a:off x="1568184" y="1100985"/>
            <a:ext cx="10465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HEAD^^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>
            <a:off x="3902744" y="1238963"/>
            <a:ext cx="307502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>
            <a:spLocks noChangeArrowheads="1"/>
          </p:cNvSpPr>
          <p:nvPr/>
        </p:nvSpPr>
        <p:spPr bwMode="auto">
          <a:xfrm>
            <a:off x="2923094" y="1087793"/>
            <a:ext cx="10427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~1^1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647070" y="1097359"/>
            <a:ext cx="1141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rgbClr val="008000"/>
                </a:solidFill>
                <a:latin typeface="Courier New"/>
                <a:cs typeface="Courier New"/>
              </a:rPr>
              <a:t>~2</a:t>
            </a:r>
            <a:r>
              <a:rPr lang="en-US" dirty="0" smtClean="0">
                <a:solidFill>
                  <a:srgbClr val="008000"/>
                </a:solidFill>
                <a:latin typeface="Courier New"/>
                <a:cs typeface="Courier New"/>
              </a:rPr>
              <a:t> =</a:t>
            </a:r>
            <a:endParaRPr lang="en-US" dirty="0">
              <a:solidFill>
                <a:srgbClr val="008000"/>
              </a:solidFill>
              <a:latin typeface="Courier New"/>
              <a:cs typeface="Courier New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934838" y="2008562"/>
            <a:ext cx="12518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Courier New"/>
                <a:cs typeface="Courier New"/>
              </a:rPr>
              <a:t>HEAD</a:t>
            </a:r>
            <a:r>
              <a:rPr lang="en-US" b="1" dirty="0" smtClean="0">
                <a:solidFill>
                  <a:schemeClr val="accent4"/>
                </a:solidFill>
                <a:latin typeface="Courier New"/>
                <a:cs typeface="Courier New"/>
              </a:rPr>
              <a:t>@{5}</a:t>
            </a:r>
            <a:endParaRPr lang="en-US" dirty="0" smtClean="0">
              <a:solidFill>
                <a:schemeClr val="accent4"/>
              </a:solidFill>
              <a:latin typeface="Courier New"/>
              <a:cs typeface="Courier New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6041454" y="1100092"/>
            <a:ext cx="29000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git commit –m "squashed"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667687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9" grpId="0"/>
      <p:bldP spid="21" grpId="0" animBg="1"/>
      <p:bldP spid="37" grpId="0"/>
      <p:bldP spid="41" grpId="0"/>
      <p:bldP spid="48" grpId="0"/>
      <p:bldP spid="56" grpId="0"/>
      <p:bldP spid="63" grpId="0"/>
      <p:bldP spid="42" grpId="0" animBg="1"/>
      <p:bldP spid="50" grpId="0"/>
      <p:bldP spid="58" grpId="0"/>
      <p:bldP spid="78" grpId="0"/>
      <p:bldP spid="96" grpId="0"/>
      <p:bldP spid="47" grpId="0"/>
      <p:bldP spid="98" grpId="0"/>
      <p:bldP spid="51" grpId="0"/>
      <p:bldP spid="61" grpId="0"/>
      <p:bldP spid="65" grpId="0"/>
      <p:bldP spid="84" grpId="0"/>
      <p:bldP spid="97" grpId="0"/>
      <p:bldP spid="101" grpId="0"/>
      <p:bldP spid="109" grpId="0"/>
      <p:bldP spid="69" grpId="0"/>
      <p:bldP spid="71" grpId="0"/>
      <p:bldP spid="75" grpId="0"/>
      <p:bldP spid="76" grpId="0"/>
      <p:bldP spid="79" grpId="0"/>
      <p:bldP spid="90" grpId="0"/>
      <p:bldP spid="102" grpId="0"/>
      <p:bldP spid="103" grpId="0"/>
      <p:bldP spid="104" grpId="0"/>
      <p:bldP spid="81" grpId="0"/>
      <p:bldP spid="82" grpId="0"/>
      <p:bldP spid="89" grpId="0"/>
      <p:bldP spid="92" grpId="0"/>
      <p:bldP spid="72" grpId="0"/>
      <p:bldP spid="105" grpId="0"/>
      <p:bldP spid="107" grpId="0"/>
      <p:bldP spid="108" grpId="0"/>
      <p:bldP spid="115" grpId="0"/>
      <p:bldP spid="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help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6658" y="185454"/>
            <a:ext cx="7327992" cy="4724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b="1" dirty="0" smtClean="0">
                <a:latin typeface="Courier New"/>
                <a:cs typeface="Courier New"/>
              </a:rPr>
              <a:t>git help</a:t>
            </a:r>
          </a:p>
          <a:p>
            <a:r>
              <a:rPr lang="en-US" sz="700" dirty="0" smtClean="0">
                <a:latin typeface="Courier New"/>
                <a:cs typeface="Courier New"/>
              </a:rPr>
              <a:t>usage</a:t>
            </a:r>
            <a:r>
              <a:rPr lang="en-US" sz="700" dirty="0">
                <a:latin typeface="Courier New"/>
                <a:cs typeface="Courier New"/>
              </a:rPr>
              <a:t>: git [--version] [--help] [-C &lt;path&gt;] [-c name=value]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[--exec-path[=&lt;path&gt;]] [--html-path] [--man-path] [--info-path]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[-p | --paginate | --no-pager] [--no-replace-objects] [--bare]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[--git-dir=&lt;path&gt;] [--work-tree=&lt;path&gt;] [--namespace=&lt;name&gt;]</a:t>
            </a:r>
          </a:p>
          <a:p>
            <a:r>
              <a:rPr lang="en-US" sz="700" dirty="0">
                <a:latin typeface="Courier New"/>
                <a:cs typeface="Courier New"/>
              </a:rPr>
              <a:t>           &lt;command&gt; [&lt;args&gt;]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These are common Git commands used in various situations: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start a working area (see also: git help tutorial)</a:t>
            </a:r>
          </a:p>
          <a:p>
            <a:r>
              <a:rPr lang="en-US" sz="700" dirty="0">
                <a:latin typeface="Courier New"/>
                <a:cs typeface="Courier New"/>
              </a:rPr>
              <a:t>   clone      Clone a repository into a new directory</a:t>
            </a:r>
          </a:p>
          <a:p>
            <a:r>
              <a:rPr lang="en-US" sz="700" dirty="0">
                <a:latin typeface="Courier New"/>
                <a:cs typeface="Courier New"/>
              </a:rPr>
              <a:t>   init       Create an empty Git repository or reinitialize an existing one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work on the current change (see also: git help everyday)</a:t>
            </a:r>
          </a:p>
          <a:p>
            <a:r>
              <a:rPr lang="en-US" sz="700" dirty="0">
                <a:latin typeface="Courier New"/>
                <a:cs typeface="Courier New"/>
              </a:rPr>
              <a:t>   add        Add file contents to the index</a:t>
            </a:r>
          </a:p>
          <a:p>
            <a:r>
              <a:rPr lang="en-US" sz="700" dirty="0">
                <a:latin typeface="Courier New"/>
                <a:cs typeface="Courier New"/>
              </a:rPr>
              <a:t>   mv         Move or rename a file, a directory, or a symlink</a:t>
            </a:r>
          </a:p>
          <a:p>
            <a:r>
              <a:rPr lang="en-US" sz="700" dirty="0">
                <a:latin typeface="Courier New"/>
                <a:cs typeface="Courier New"/>
              </a:rPr>
              <a:t>   reset      Reset current HEAD to the specified state</a:t>
            </a:r>
          </a:p>
          <a:p>
            <a:r>
              <a:rPr lang="en-US" sz="700" dirty="0">
                <a:latin typeface="Courier New"/>
                <a:cs typeface="Courier New"/>
              </a:rPr>
              <a:t>   rm         Remove files from the working tree and from the index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examine the history and state (see also: git help revisions)</a:t>
            </a:r>
          </a:p>
          <a:p>
            <a:r>
              <a:rPr lang="en-US" sz="700" dirty="0">
                <a:latin typeface="Courier New"/>
                <a:cs typeface="Courier New"/>
              </a:rPr>
              <a:t>   bisect     Use binary search to find the commit that introduced a bug</a:t>
            </a:r>
          </a:p>
          <a:p>
            <a:r>
              <a:rPr lang="en-US" sz="700" dirty="0">
                <a:latin typeface="Courier New"/>
                <a:cs typeface="Courier New"/>
              </a:rPr>
              <a:t>   grep       Print lines matching a pattern</a:t>
            </a:r>
          </a:p>
          <a:p>
            <a:r>
              <a:rPr lang="en-US" sz="700" dirty="0">
                <a:latin typeface="Courier New"/>
                <a:cs typeface="Courier New"/>
              </a:rPr>
              <a:t>   log        Show commit logs</a:t>
            </a:r>
          </a:p>
          <a:p>
            <a:r>
              <a:rPr lang="en-US" sz="700" dirty="0">
                <a:latin typeface="Courier New"/>
                <a:cs typeface="Courier New"/>
              </a:rPr>
              <a:t>   show       Show various types of objects</a:t>
            </a:r>
          </a:p>
          <a:p>
            <a:r>
              <a:rPr lang="en-US" sz="700" dirty="0">
                <a:latin typeface="Courier New"/>
                <a:cs typeface="Courier New"/>
              </a:rPr>
              <a:t>   status     Show the working tree status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grow, mark and tweak your common history</a:t>
            </a:r>
          </a:p>
          <a:p>
            <a:r>
              <a:rPr lang="en-US" sz="700" dirty="0">
                <a:latin typeface="Courier New"/>
                <a:cs typeface="Courier New"/>
              </a:rPr>
              <a:t>   branch     List, create, or delete branches</a:t>
            </a:r>
          </a:p>
          <a:p>
            <a:r>
              <a:rPr lang="en-US" sz="700" dirty="0">
                <a:latin typeface="Courier New"/>
                <a:cs typeface="Courier New"/>
              </a:rPr>
              <a:t>   checkout   Switch branches or restore working tree files</a:t>
            </a:r>
          </a:p>
          <a:p>
            <a:r>
              <a:rPr lang="en-US" sz="700" dirty="0">
                <a:latin typeface="Courier New"/>
                <a:cs typeface="Courier New"/>
              </a:rPr>
              <a:t>   commit     Record changes to the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diff       Show changes between commits, commit and working tree, </a:t>
            </a:r>
            <a:r>
              <a:rPr lang="en-US" sz="700" dirty="0" err="1">
                <a:latin typeface="Courier New"/>
                <a:cs typeface="Courier New"/>
              </a:rPr>
              <a:t>etc</a:t>
            </a:r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   merge      Join two or more development histories together</a:t>
            </a:r>
          </a:p>
          <a:p>
            <a:r>
              <a:rPr lang="en-US" sz="700" dirty="0">
                <a:latin typeface="Courier New"/>
                <a:cs typeface="Courier New"/>
              </a:rPr>
              <a:t>   rebase     Reapply commits on top of another base tip</a:t>
            </a:r>
          </a:p>
          <a:p>
            <a:r>
              <a:rPr lang="en-US" sz="700" dirty="0">
                <a:latin typeface="Courier New"/>
                <a:cs typeface="Courier New"/>
              </a:rPr>
              <a:t>   tag        Create, list, delete or verify a tag object signed with GPG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collaborate (see also: git help workflows)</a:t>
            </a:r>
          </a:p>
          <a:p>
            <a:r>
              <a:rPr lang="en-US" sz="700" dirty="0">
                <a:latin typeface="Courier New"/>
                <a:cs typeface="Courier New"/>
              </a:rPr>
              <a:t>   fetch      Download objects and refs from another repository</a:t>
            </a:r>
          </a:p>
          <a:p>
            <a:r>
              <a:rPr lang="en-US" sz="700" dirty="0">
                <a:latin typeface="Courier New"/>
                <a:cs typeface="Courier New"/>
              </a:rPr>
              <a:t>   pull       Fetch from and integrate with another repository or a local branch</a:t>
            </a:r>
          </a:p>
          <a:p>
            <a:r>
              <a:rPr lang="en-US" sz="700" dirty="0">
                <a:latin typeface="Courier New"/>
                <a:cs typeface="Courier New"/>
              </a:rPr>
              <a:t>   push       Update remote refs along with associated objects</a:t>
            </a:r>
          </a:p>
          <a:p>
            <a:endParaRPr lang="en-US" sz="700" dirty="0">
              <a:latin typeface="Courier New"/>
              <a:cs typeface="Courier New"/>
            </a:endParaRPr>
          </a:p>
          <a:p>
            <a:r>
              <a:rPr lang="en-US" sz="700" dirty="0">
                <a:latin typeface="Courier New"/>
                <a:cs typeface="Courier New"/>
              </a:rPr>
              <a:t>'git help -a' and 'git help -g' list available subcommands and some</a:t>
            </a:r>
          </a:p>
          <a:p>
            <a:r>
              <a:rPr lang="en-US" sz="700" dirty="0">
                <a:latin typeface="Courier New"/>
                <a:cs typeface="Courier New"/>
              </a:rPr>
              <a:t>concept guides. See 'git help &lt;command&gt;' or 'git help &lt;concept&gt;'</a:t>
            </a:r>
          </a:p>
          <a:p>
            <a:r>
              <a:rPr lang="en-US" sz="700" dirty="0">
                <a:latin typeface="Courier New"/>
                <a:cs typeface="Courier New"/>
              </a:rPr>
              <a:t>to read about a specific subcommand or concept.</a:t>
            </a:r>
          </a:p>
        </p:txBody>
      </p:sp>
    </p:spTree>
    <p:extLst>
      <p:ext uri="{BB962C8B-B14F-4D97-AF65-F5344CB8AC3E}">
        <p14:creationId xmlns:p14="http://schemas.microsoft.com/office/powerpoint/2010/main" val="323609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2"/>
              </a:rPr>
              <a:t>https://git-scm.com/docs</a:t>
            </a:r>
            <a:endParaRPr lang="en-US" sz="900" dirty="0">
              <a:latin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96" y="0"/>
            <a:ext cx="4129965" cy="4321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0"/>
            <a:ext cx="48387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it 28 commands on w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1" y="0"/>
            <a:ext cx="3880120" cy="4347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28 common Git commands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524146" y="19547"/>
            <a:ext cx="822960" cy="13757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https://wilsonmar.github.io/git-commands-and-statuses/#</a:t>
            </a:r>
            <a:r>
              <a:rPr lang="en-US" sz="900" dirty="0" err="1">
                <a:latin typeface="Open Sans" charset="0"/>
                <a:hlinkClick r:id="rId3"/>
              </a:rPr>
              <a:t>CommandList</a:t>
            </a:r>
            <a:endParaRPr lang="en-US" sz="900" dirty="0">
              <a:latin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0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Tower Cheat Sheet</a:t>
            </a:r>
            <a:endParaRPr lang="en-US" dirty="0"/>
          </a:p>
        </p:txBody>
      </p:sp>
      <p:pic>
        <p:nvPicPr>
          <p:cNvPr id="4" name="Picture 3" descr="git-tower-cheat-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74" y="-383708"/>
            <a:ext cx="7008509" cy="99109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20177" y="4904581"/>
            <a:ext cx="2723823" cy="2308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www.git-tower.com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/learn/cheat-sheets/git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230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Visualizing Git with D3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http://www.wei-wang.com/ExplainGitWithD3/#</a:t>
            </a:r>
            <a:endParaRPr lang="en-US" sz="900" dirty="0">
              <a:latin typeface="Open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36" y="297327"/>
            <a:ext cx="8547863" cy="2350662"/>
          </a:xfrm>
          <a:prstGeom prst="rect">
            <a:avLst/>
          </a:prstGeom>
        </p:spPr>
      </p:pic>
      <p:pic>
        <p:nvPicPr>
          <p:cNvPr id="2" name="Picture 1" descr="git d3 fetch comm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6" y="297327"/>
            <a:ext cx="8547863" cy="385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589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tarwest git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704" y="-646797"/>
            <a:ext cx="10428511" cy="65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11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it-cheatsheet-ndpsoftwa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14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01312" y="4881890"/>
            <a:ext cx="48426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http://ndpsoftware.com/git-cheatsheet.html#loc=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workspace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5551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12" y="-1829271"/>
            <a:ext cx="8530188" cy="6591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76445" y="4877173"/>
            <a:ext cx="3067555" cy="2308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/>
                </a:solidFill>
                <a:latin typeface="Open Sans Light"/>
                <a:cs typeface="Open Sans Light"/>
                <a:hlinkClick r:id="rId4"/>
              </a:rPr>
              <a:t>http://byte.kde.org/~zrusin/git/git-cheat-sheet.svg</a:t>
            </a:r>
            <a:endParaRPr lang="en-US" sz="9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296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Zink Rusin’s cheat sheet</a:t>
            </a:r>
            <a:endParaRPr lang="en-US" dirty="0"/>
          </a:p>
        </p:txBody>
      </p:sp>
      <p:pic>
        <p:nvPicPr>
          <p:cNvPr id="5" name="Picture 4" descr="git zrusin git flow 930x5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72" y="0"/>
            <a:ext cx="8601028" cy="50033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6146" y="4913030"/>
            <a:ext cx="30978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zrusin.blogspot.com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/2007/09/git-cheat-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sheet.html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785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TextMate Git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41" y="0"/>
            <a:ext cx="2005307" cy="3971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5825" y="4868335"/>
            <a:ext cx="25581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http://</a:t>
            </a:r>
            <a:r>
              <a:rPr lang="en-US" sz="1000" dirty="0" err="1">
                <a:latin typeface="Open Sans Light"/>
                <a:cs typeface="Open Sans Light"/>
              </a:rPr>
              <a:t>gitorious.org</a:t>
            </a:r>
            <a:r>
              <a:rPr lang="en-US" sz="1000" dirty="0">
                <a:latin typeface="Open Sans Light"/>
                <a:cs typeface="Open Sans Light"/>
              </a:rPr>
              <a:t>/projects/git-</a:t>
            </a:r>
            <a:r>
              <a:rPr lang="en-US" sz="1000" dirty="0" err="1">
                <a:latin typeface="Open Sans Light"/>
                <a:cs typeface="Open Sans Light"/>
              </a:rPr>
              <a:t>tmbundle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57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flow with tests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65741" y="4897279"/>
            <a:ext cx="48782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git flow cycligent-768x1056.</a:t>
            </a:r>
            <a:r>
              <a:rPr lang="en-US" sz="900" dirty="0" smtClean="0">
                <a:latin typeface="Open Sans Light"/>
                <a:cs typeface="Open Sans Light"/>
              </a:rPr>
              <a:t>jpg from </a:t>
            </a:r>
            <a:r>
              <a:rPr lang="en-US" sz="900" dirty="0" smtClean="0">
                <a:latin typeface="Open Sans Light"/>
                <a:cs typeface="Open Sans Light"/>
                <a:hlinkClick r:id="rId3"/>
              </a:rPr>
              <a:t>https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://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www.cycligent.com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/blog/</a:t>
            </a:r>
            <a:r>
              <a:rPr lang="en-US" sz="900" dirty="0" err="1">
                <a:latin typeface="Open Sans Light"/>
                <a:cs typeface="Open Sans Light"/>
                <a:hlinkClick r:id="rId3"/>
              </a:rPr>
              <a:t>cycligent</a:t>
            </a:r>
            <a:r>
              <a:rPr lang="en-US" sz="900" dirty="0">
                <a:latin typeface="Open Sans Light"/>
                <a:cs typeface="Open Sans Light"/>
                <a:hlinkClick r:id="rId3"/>
              </a:rPr>
              <a:t>-git-flow-intro/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 descr="git flow cycligent-768x105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9" y="-401979"/>
            <a:ext cx="5527974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4941" y="664003"/>
            <a:ext cx="2651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4298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62467" y="66400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61949" y="682275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1949" y="1291476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6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6348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5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0040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Open Sans Light"/>
                <a:cs typeface="Open Sans Light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8732" y="1285242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8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291" y="2016113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9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9874" y="2046830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10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9723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11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49874" y="260120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12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69414" y="3310897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13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27141" y="400522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  <a:latin typeface="Open Sans Light"/>
                <a:cs typeface="Open Sans Light"/>
              </a:rPr>
              <a:t>14</a:t>
            </a:r>
            <a:endParaRPr lang="en-US" sz="1100" b="1" dirty="0">
              <a:solidFill>
                <a:srgbClr val="FF0000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458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Agile activities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4712" y="293541"/>
            <a:ext cx="5492685" cy="4356622"/>
          </a:xfrm>
        </p:spPr>
        <p:txBody>
          <a:bodyPr/>
          <a:lstStyle/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clone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or init local repository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Use “develop” branch instead of master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checkout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feature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branch, story,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defect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to local stage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edit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, lint check, unit test hunks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add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to staging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and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 --amend</a:t>
            </a:r>
            <a:endParaRPr lang="en-US" sz="1800" b="1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run code inspector and code coverage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rebase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–i squash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(combine commits)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fetch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(pull) to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update from remote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>
                <a:latin typeface="Open Sans "/>
                <a:ea typeface="ＭＳ Ｐゴシック" charset="0"/>
                <a:cs typeface="Open Sans "/>
              </a:rPr>
              <a:t>diff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 and edit little pieces (test code first?)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local master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push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1800" dirty="0">
                <a:latin typeface="Open Sans "/>
                <a:ea typeface="ＭＳ Ｐゴシック" charset="0"/>
                <a:cs typeface="Open Sans "/>
              </a:rPr>
              <a:t>feature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upstream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review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code with others</a:t>
            </a: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release identifier (with signing)</a:t>
            </a:r>
            <a:endParaRPr lang="en-US" sz="1800" dirty="0">
              <a:latin typeface="Open Sans "/>
              <a:ea typeface="ＭＳ Ｐゴシック" charset="0"/>
              <a:cs typeface="Open Sans "/>
            </a:endParaRPr>
          </a:p>
          <a:p>
            <a:pPr marL="385763" indent="-385763">
              <a:spcBef>
                <a:spcPct val="0"/>
              </a:spcBef>
              <a:buFont typeface="Helvetica" charset="0"/>
              <a:buAutoNum type="arabicPeriod"/>
            </a:pPr>
            <a:r>
              <a:rPr lang="en-US" sz="1800" b="1" dirty="0" smtClean="0">
                <a:latin typeface="Open Sans "/>
                <a:ea typeface="ＭＳ Ｐゴシック" charset="0"/>
                <a:cs typeface="Open Sans "/>
                <a:hlinkClick r:id="rId3"/>
              </a:rPr>
              <a:t>hooks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initiate integration tests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39587" y="1565129"/>
            <a:ext cx="1414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integrate</a:t>
            </a:r>
          </a:p>
        </p:txBody>
      </p:sp>
      <p:sp>
        <p:nvSpPr>
          <p:cNvPr id="33796" name="Rectangle 9"/>
          <p:cNvSpPr>
            <a:spLocks noChangeArrowheads="1"/>
          </p:cNvSpPr>
          <p:nvPr/>
        </p:nvSpPr>
        <p:spPr bwMode="auto">
          <a:xfrm>
            <a:off x="939587" y="187179"/>
            <a:ext cx="1390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Open Sans Light" charset="0"/>
                <a:cs typeface="Open Sans Light" charset="0"/>
              </a:rPr>
              <a:t>separate</a:t>
            </a: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939587" y="976166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Open Sans Light" charset="0"/>
                <a:cs typeface="Open Sans Light" charset="0"/>
              </a:rPr>
              <a:t>modify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806575" y="4866501"/>
            <a:ext cx="73374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defTabSz="914400" eaLnBrk="1" hangingPunct="1"/>
            <a:r>
              <a:rPr lang="en-US" sz="1000" dirty="0">
                <a:latin typeface="Open Sans Light"/>
                <a:cs typeface="Open Sans Light"/>
                <a:hlinkClick r:id="rId4"/>
              </a:rPr>
              <a:t>http://reinh.com/blog/2009/03/02/a-git-workflow-for-agile-teams.html</a:t>
            </a:r>
            <a:endParaRPr lang="en-US" sz="1000" dirty="0">
              <a:latin typeface="Open Sans Light"/>
              <a:cs typeface="Open Sans Light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ap chancellorsville_may1_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3" b="20973"/>
          <a:stretch>
            <a:fillRect/>
          </a:stretch>
        </p:blipFill>
        <p:spPr>
          <a:xfrm>
            <a:off x="-13672" y="1"/>
            <a:ext cx="9188144" cy="3827932"/>
          </a:xfrm>
        </p:spPr>
      </p:pic>
    </p:spTree>
    <p:extLst>
      <p:ext uri="{BB962C8B-B14F-4D97-AF65-F5344CB8AC3E}">
        <p14:creationId xmlns:p14="http://schemas.microsoft.com/office/powerpoint/2010/main" val="1926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action verbs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2481" y="4912668"/>
            <a:ext cx="78915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http://zeroturnaround.com/rebellabs/git-commands-and-best-practices-cheat-sheet/</a:t>
            </a:r>
            <a:endParaRPr lang="en-US" sz="900" dirty="0">
              <a:latin typeface="Open Sans Light"/>
              <a:cs typeface="Open Sans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8" y="282200"/>
            <a:ext cx="8090110" cy="341857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420047" y="1963908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33407" y="2468627"/>
            <a:ext cx="1387932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22206" y="1922746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57098" y="511075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20955" y="516473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513732" y="521871"/>
            <a:ext cx="822960" cy="31751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102252" y="2969161"/>
            <a:ext cx="822960" cy="20107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408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Basic workflows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-489087"/>
            <a:ext cx="5437414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77122" y="4892473"/>
            <a:ext cx="636687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4"/>
              </a:rPr>
              <a:t>http://</a:t>
            </a:r>
            <a:r>
              <a:rPr lang="en-US" sz="900" dirty="0" err="1">
                <a:latin typeface="Open Sans Light"/>
                <a:cs typeface="Open Sans Light"/>
                <a:hlinkClick r:id="rId4"/>
              </a:rPr>
              <a:t>blog.osteele.com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/posts/2008/05/my-git-workflow/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41500" y="2926661"/>
            <a:ext cx="3531143" cy="99634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841500" y="3923009"/>
            <a:ext cx="4741964" cy="73140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93900" y="2156337"/>
            <a:ext cx="4996018" cy="47479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993900" y="130143"/>
            <a:ext cx="4996018" cy="46368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146300" y="2612857"/>
            <a:ext cx="4996018" cy="46382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46300" y="593832"/>
            <a:ext cx="4996018" cy="8313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0073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Straight Arrow Connector 118"/>
          <p:cNvCxnSpPr/>
          <p:nvPr/>
        </p:nvCxnSpPr>
        <p:spPr>
          <a:xfrm flipH="1">
            <a:off x="4152601" y="1642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13816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796363"/>
            <a:ext cx="1052845" cy="47504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battle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060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12515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6188969" y="2219944"/>
            <a:ext cx="1047750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94697" y="1682087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75901" y="1650650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 flipH="1">
            <a:off x="1874449" y="633708"/>
            <a:ext cx="5437306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661327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.gitignore</a:t>
            </a:r>
          </a:p>
        </p:txBody>
      </p: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534149" y="1691175"/>
            <a:ext cx="0" cy="1049764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624872" y="1718554"/>
            <a:ext cx="0" cy="107780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40939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0104" y="3467476"/>
            <a:ext cx="2452912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git-commands-v05.pptx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74908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610188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09844" y="147224"/>
            <a:ext cx="1022029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1257" y="511048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6936" y="90676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2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2"/>
              </a:solidFill>
              <a:latin typeface="Open Sans" charset="0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>
            <a:off x="1885641" y="3479106"/>
            <a:ext cx="5466742" cy="0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09457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38250" y="2948731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63346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50931" y="2869820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4180403" y="572280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H="1">
            <a:off x="1874449" y="1130771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Arrow Connector 41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Arrow Connector 44"/>
          <p:cNvCxnSpPr/>
          <p:nvPr/>
        </p:nvCxnSpPr>
        <p:spPr>
          <a:xfrm flipH="1" flipV="1">
            <a:off x="4095515" y="1955176"/>
            <a:ext cx="1136736" cy="271714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Straight Arrow Connector 46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2317399" y="3194196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49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24104" y="4749899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https://goo.gl/12C1BF</a:t>
            </a:r>
          </a:p>
        </p:txBody>
      </p:sp>
    </p:spTree>
    <p:extLst>
      <p:ext uri="{BB962C8B-B14F-4D97-AF65-F5344CB8AC3E}">
        <p14:creationId xmlns:p14="http://schemas.microsoft.com/office/powerpoint/2010/main" val="84079877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 animBg="1"/>
      <p:bldP spid="58" grpId="0"/>
      <p:bldP spid="4" grpId="0" animBg="1"/>
      <p:bldP spid="80" grpId="0" animBg="1"/>
      <p:bldP spid="85" grpId="0"/>
      <p:bldP spid="86" grpId="0"/>
      <p:bldP spid="67" grpId="0" animBg="1"/>
      <p:bldP spid="95" grpId="0" animBg="1"/>
      <p:bldP spid="97" grpId="0"/>
      <p:bldP spid="112" grpId="0"/>
      <p:bldP spid="79" grpId="0" animBg="1"/>
      <p:bldP spid="124" grpId="0"/>
      <p:bldP spid="38" grpId="0"/>
      <p:bldP spid="43" grpId="0" animBg="1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Learning techniques</a:t>
            </a:r>
            <a:endParaRPr lang="en-US" dirty="0">
              <a:ea typeface="ＭＳ Ｐゴシック" charset="0"/>
            </a:endParaRPr>
          </a:p>
        </p:txBody>
      </p:sp>
      <p:sp>
        <p:nvSpPr>
          <p:cNvPr id="8194" name="Content Placeholder 1"/>
          <p:cNvSpPr>
            <a:spLocks noGrp="1"/>
          </p:cNvSpPr>
          <p:nvPr>
            <p:ph idx="1"/>
          </p:nvPr>
        </p:nvSpPr>
        <p:spPr>
          <a:xfrm>
            <a:off x="2034286" y="306706"/>
            <a:ext cx="6939166" cy="3394075"/>
          </a:xfrm>
        </p:spPr>
        <p:txBody>
          <a:bodyPr/>
          <a:lstStyle/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Meticulously </a:t>
            </a:r>
            <a:r>
              <a:rPr lang="en-US" sz="2400" b="1" dirty="0" smtClean="0">
                <a:ea typeface="ＭＳ Ｐゴシック" charset="0"/>
              </a:rPr>
              <a:t>sequenced</a:t>
            </a:r>
            <a:r>
              <a:rPr lang="en-US" sz="2400" dirty="0" smtClean="0">
                <a:ea typeface="ＭＳ Ｐゴシック" charset="0"/>
              </a:rPr>
              <a:t> deep learning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Animated </a:t>
            </a:r>
            <a:r>
              <a:rPr lang="en-US" sz="2400" b="1" dirty="0" smtClean="0">
                <a:ea typeface="ＭＳ Ｐゴシック" charset="0"/>
              </a:rPr>
              <a:t>diagrams</a:t>
            </a:r>
            <a:r>
              <a:rPr lang="en-US" sz="2400" dirty="0" smtClean="0">
                <a:ea typeface="ＭＳ Ｐゴシック" charset="0"/>
              </a:rPr>
              <a:t> in PowerPoint </a:t>
            </a:r>
            <a:br>
              <a:rPr lang="en-US" sz="2400" dirty="0" smtClean="0">
                <a:ea typeface="ＭＳ Ｐゴシック" charset="0"/>
              </a:rPr>
            </a:br>
            <a:r>
              <a:rPr lang="en-US" sz="2400" dirty="0" smtClean="0">
                <a:ea typeface="ＭＳ Ｐゴシック" charset="0"/>
              </a:rPr>
              <a:t>(visual cheat sheets)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Narrated </a:t>
            </a:r>
            <a:r>
              <a:rPr lang="en-US" sz="2400" b="1" dirty="0" smtClean="0">
                <a:ea typeface="ＭＳ Ｐゴシック" charset="0"/>
              </a:rPr>
              <a:t>videos</a:t>
            </a:r>
            <a:r>
              <a:rPr lang="en-US" sz="2400" dirty="0" smtClean="0">
                <a:ea typeface="ＭＳ Ｐゴシック" charset="0"/>
              </a:rPr>
              <a:t> reveal animations</a:t>
            </a:r>
            <a:endParaRPr lang="en-US" sz="2400" dirty="0">
              <a:ea typeface="ＭＳ Ｐゴシック" charset="0"/>
            </a:endParaRP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Runnable </a:t>
            </a:r>
            <a:r>
              <a:rPr lang="en-US" sz="2400" b="1" dirty="0" smtClean="0">
                <a:ea typeface="ＭＳ Ｐゴシック" charset="0"/>
              </a:rPr>
              <a:t>scripts</a:t>
            </a:r>
            <a:r>
              <a:rPr lang="en-US" sz="2400" dirty="0" smtClean="0">
                <a:ea typeface="ＭＳ Ｐゴシック" charset="0"/>
              </a:rPr>
              <a:t> </a:t>
            </a:r>
            <a:r>
              <a:rPr lang="en-US" sz="2400" dirty="0">
                <a:ea typeface="ＭＳ Ｐゴシック" charset="0"/>
              </a:rPr>
              <a:t>of commands in sequence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Step</a:t>
            </a:r>
            <a:r>
              <a:rPr lang="en-US" sz="2400" dirty="0">
                <a:ea typeface="ＭＳ Ｐゴシック" charset="0"/>
              </a:rPr>
              <a:t>-by-step </a:t>
            </a:r>
            <a:r>
              <a:rPr lang="en-US" sz="2400" b="1" dirty="0" smtClean="0">
                <a:ea typeface="ＭＳ Ｐゴシック" charset="0"/>
              </a:rPr>
              <a:t>hands-on</a:t>
            </a:r>
            <a:r>
              <a:rPr lang="en-US" sz="2400" dirty="0" smtClean="0">
                <a:ea typeface="ＭＳ Ｐゴシック" charset="0"/>
              </a:rPr>
              <a:t> commentary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Quizzes</a:t>
            </a:r>
          </a:p>
          <a:p>
            <a:pPr marL="457200" indent="-457200">
              <a:buFont typeface="Helvetica" charset="0"/>
              <a:buAutoNum type="arabicPeriod"/>
            </a:pPr>
            <a:r>
              <a:rPr lang="en-US" sz="2400" dirty="0" smtClean="0">
                <a:ea typeface="ＭＳ Ｐゴシック" charset="0"/>
              </a:rPr>
              <a:t>Social sites and references to statistics</a:t>
            </a:r>
            <a:endParaRPr lang="en-US" sz="2400" dirty="0">
              <a:ea typeface="ＭＳ Ｐゴシック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Straight Arrow Connector 141"/>
          <p:cNvCxnSpPr>
            <a:cxnSpLocks noChangeShapeType="1"/>
            <a:endCxn id="141" idx="1"/>
          </p:cNvCxnSpPr>
          <p:nvPr/>
        </p:nvCxnSpPr>
        <p:spPr bwMode="auto">
          <a:xfrm flipV="1">
            <a:off x="6113132" y="760747"/>
            <a:ext cx="176448" cy="22329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Straight Arrow Connector 122"/>
          <p:cNvCxnSpPr>
            <a:cxnSpLocks noChangeShapeType="1"/>
          </p:cNvCxnSpPr>
          <p:nvPr/>
        </p:nvCxnSpPr>
        <p:spPr bwMode="auto">
          <a:xfrm flipH="1">
            <a:off x="1878091" y="2864364"/>
            <a:ext cx="1233082" cy="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7" name="Straight Arrow Connector 116"/>
          <p:cNvCxnSpPr>
            <a:cxnSpLocks noChangeShapeType="1"/>
          </p:cNvCxnSpPr>
          <p:nvPr/>
        </p:nvCxnSpPr>
        <p:spPr bwMode="auto">
          <a:xfrm>
            <a:off x="1841890" y="2932009"/>
            <a:ext cx="1245763" cy="849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Straight Arrow Connector 133"/>
          <p:cNvCxnSpPr>
            <a:cxnSpLocks noChangeShapeType="1"/>
          </p:cNvCxnSpPr>
          <p:nvPr/>
        </p:nvCxnSpPr>
        <p:spPr bwMode="auto">
          <a:xfrm flipH="1">
            <a:off x="6195704" y="2240453"/>
            <a:ext cx="1137923" cy="9525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9" name="Straight Arrow Connector 128"/>
          <p:cNvCxnSpPr>
            <a:cxnSpLocks noChangeShapeType="1"/>
          </p:cNvCxnSpPr>
          <p:nvPr/>
        </p:nvCxnSpPr>
        <p:spPr bwMode="auto">
          <a:xfrm>
            <a:off x="6185971" y="1730240"/>
            <a:ext cx="1058294" cy="9088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9" name="Straight Arrow Connector 118"/>
          <p:cNvCxnSpPr/>
          <p:nvPr/>
        </p:nvCxnSpPr>
        <p:spPr>
          <a:xfrm flipH="1">
            <a:off x="4152601" y="1676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3571556" y="1641192"/>
            <a:ext cx="1718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–-hard HEAD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4" name="Straight Arrow Connector 113"/>
          <p:cNvCxnSpPr>
            <a:cxnSpLocks noChangeShapeType="1"/>
          </p:cNvCxnSpPr>
          <p:nvPr/>
        </p:nvCxnSpPr>
        <p:spPr bwMode="auto">
          <a:xfrm flipH="1">
            <a:off x="6188412" y="1232938"/>
            <a:ext cx="1138237" cy="4469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79" idx="1"/>
          </p:cNvCxnSpPr>
          <p:nvPr/>
        </p:nvCxnSpPr>
        <p:spPr bwMode="auto">
          <a:xfrm flipH="1" flipV="1">
            <a:off x="6188412" y="2836852"/>
            <a:ext cx="1052845" cy="451574"/>
          </a:xfrm>
          <a:prstGeom prst="straightConnector1">
            <a:avLst/>
          </a:prstGeom>
          <a:noFill/>
          <a:ln w="25400">
            <a:solidFill>
              <a:srgbClr val="1F914D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" name="Straight Arrow Connector 73"/>
          <p:cNvCxnSpPr>
            <a:cxnSpLocks noChangeShapeType="1"/>
          </p:cNvCxnSpPr>
          <p:nvPr/>
        </p:nvCxnSpPr>
        <p:spPr bwMode="auto">
          <a:xfrm flipH="1">
            <a:off x="1874449" y="1097924"/>
            <a:ext cx="1320988" cy="0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command map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85246" y="1338987"/>
            <a:ext cx="1315696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4824" y="1086955"/>
            <a:ext cx="1086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. –A -p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46117" y="814993"/>
            <a:ext cx="1212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ommit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-m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49172" y="1429763"/>
            <a:ext cx="1036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-u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1885641" y="2938173"/>
            <a:ext cx="3464586" cy="350253"/>
          </a:xfrm>
          <a:prstGeom prst="straightConnector1">
            <a:avLst/>
          </a:prstGeom>
          <a:noFill/>
          <a:ln w="12700">
            <a:solidFill>
              <a:srgbClr val="1F914D"/>
            </a:solidFill>
            <a:prstDash val="solid"/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H="1">
            <a:off x="1883448" y="2285055"/>
            <a:ext cx="5456642" cy="36503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6591410" y="2220439"/>
            <a:ext cx="630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pull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6131833" y="1775051"/>
            <a:ext cx="1121158" cy="108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Rounded Rectangle 5"/>
          <p:cNvSpPr/>
          <p:nvPr/>
        </p:nvSpPr>
        <p:spPr>
          <a:xfrm>
            <a:off x="5232251" y="856605"/>
            <a:ext cx="965000" cy="2070582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.git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447719" y="3095516"/>
            <a:ext cx="21227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 –b </a:t>
            </a:r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branch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882621" y="1684947"/>
            <a:ext cx="1343321" cy="0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03344" y="1370094"/>
            <a:ext cx="8128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revert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62146" y="828107"/>
            <a:ext cx="7794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clone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31406" y="930690"/>
            <a:ext cx="78581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init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21312" y="1041066"/>
            <a:ext cx="1008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</a:t>
            </a:r>
            <a:r>
              <a:rPr lang="en-US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mend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92201" y="336485"/>
            <a:ext cx="10001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u="sng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s</a:t>
            </a:r>
            <a:r>
              <a:rPr lang="en-US" b="1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tatus</a:t>
            </a:r>
            <a:r>
              <a:rPr lang="en-US" dirty="0" smtClean="0">
                <a:solidFill>
                  <a:schemeClr val="accent4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FF6600"/>
                </a:solidFill>
                <a:latin typeface="Open Sans"/>
                <a:ea typeface="+mn-ea"/>
                <a:cs typeface="+mn-cs"/>
              </a:rPr>
              <a:t>-v</a:t>
            </a:r>
            <a:endParaRPr lang="en-US" dirty="0">
              <a:solidFill>
                <a:srgbClr val="FF66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57" name="Left Brace 56"/>
          <p:cNvSpPr/>
          <p:nvPr/>
        </p:nvSpPr>
        <p:spPr>
          <a:xfrm rot="5400000">
            <a:off x="3972776" y="-2772123"/>
            <a:ext cx="242242" cy="6275619"/>
          </a:xfrm>
          <a:prstGeom prst="leftBrace">
            <a:avLst/>
          </a:prstGeom>
          <a:ln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000">
              <a:latin typeface="Open Sans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131833" y="1775051"/>
            <a:ext cx="971702" cy="255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Open Sans"/>
              </a:rPr>
              <a:t>.</a:t>
            </a:r>
            <a:r>
              <a:rPr lang="en-US" u="sng" dirty="0">
                <a:solidFill>
                  <a:schemeClr val="accent2"/>
                </a:solidFill>
                <a:latin typeface="Open Sans"/>
              </a:rPr>
              <a:t>g</a:t>
            </a:r>
            <a:r>
              <a:rPr lang="en-US" dirty="0">
                <a:solidFill>
                  <a:schemeClr val="accent2"/>
                </a:solidFill>
                <a:latin typeface="Open Sans"/>
              </a:rPr>
              <a:t>itignore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1202" y="1093977"/>
            <a:ext cx="939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</a:t>
            </a: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og (lol)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591410" y="1998762"/>
            <a:ext cx="8747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fetch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162885" y="2446201"/>
            <a:ext cx="1052512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-v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6659165" y="2392113"/>
            <a:ext cx="392163" cy="4762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cxnSpLocks noChangeShapeType="1"/>
          </p:cNvCxnSpPr>
          <p:nvPr/>
        </p:nvCxnSpPr>
        <p:spPr bwMode="auto">
          <a:xfrm>
            <a:off x="3494915" y="1733497"/>
            <a:ext cx="0" cy="991211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81"/>
          <p:cNvSpPr txBox="1"/>
          <p:nvPr/>
        </p:nvSpPr>
        <p:spPr>
          <a:xfrm>
            <a:off x="3828959" y="2366000"/>
            <a:ext cx="10478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save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83" name="Straight Arrow Connector 82"/>
          <p:cNvCxnSpPr>
            <a:cxnSpLocks noChangeShapeType="1"/>
          </p:cNvCxnSpPr>
          <p:nvPr/>
        </p:nvCxnSpPr>
        <p:spPr bwMode="auto">
          <a:xfrm flipV="1">
            <a:off x="3563026" y="1719251"/>
            <a:ext cx="0" cy="1096298"/>
          </a:xfrm>
          <a:prstGeom prst="straightConnector1">
            <a:avLst/>
          </a:prstGeom>
          <a:noFill/>
          <a:ln w="127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TextBox 83"/>
          <p:cNvSpPr txBox="1"/>
          <p:nvPr/>
        </p:nvSpPr>
        <p:spPr>
          <a:xfrm>
            <a:off x="1933786" y="2433772"/>
            <a:ext cx="1100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pop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93465" y="587351"/>
            <a:ext cx="892175" cy="2946836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Working</a:t>
            </a:r>
            <a:r>
              <a:rPr lang="en-US" sz="1200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directory</a:t>
            </a: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tree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 smtClean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084013" y="2726480"/>
            <a:ext cx="772354" cy="2701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/>
              </a:rPr>
              <a:t>stash</a:t>
            </a:r>
            <a:endParaRPr lang="en-US" i="1" dirty="0">
              <a:solidFill>
                <a:schemeClr val="bg1"/>
              </a:solidFill>
              <a:latin typeface="Open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28959" y="2525253"/>
            <a:ext cx="1038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list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33786" y="2600988"/>
            <a:ext cx="1193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apply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7752" y="648859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548D3D"/>
                </a:solidFill>
                <a:latin typeface="Open Sans"/>
                <a:ea typeface="+mn-ea"/>
                <a:cs typeface="+mn-cs"/>
              </a:rPr>
              <a:t>mkdir</a:t>
            </a:r>
            <a:endParaRPr lang="en-US" dirty="0">
              <a:solidFill>
                <a:srgbClr val="548D3D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17277" y="3195717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rm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-rf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203344" y="1210367"/>
            <a:ext cx="5967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tag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14162" y="784391"/>
            <a:ext cx="1074738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rebase </a:t>
            </a:r>
            <a:r>
              <a:rPr lang="en-US" b="1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-i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658433" y="2216508"/>
            <a:ext cx="6206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sz="1050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191202" y="1319085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reflog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29191" y="2060730"/>
            <a:ext cx="10850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v1 v2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985818" y="2015638"/>
            <a:ext cx="1111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28633" y="3484495"/>
            <a:ext cx="2624383" cy="1731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git-commands-v06.pptx @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Copyright Wilson Mar </a:t>
            </a:r>
            <a:r>
              <a:rPr lang="en-US" sz="525" dirty="0" smtClean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2015-2016. All </a:t>
            </a:r>
            <a:r>
              <a:rPr lang="en-US" sz="525" dirty="0">
                <a:solidFill>
                  <a:srgbClr val="BFBFBF"/>
                </a:solidFill>
                <a:latin typeface="Open Sans"/>
                <a:ea typeface="+mn-ea"/>
                <a:cs typeface="+mn-cs"/>
              </a:rPr>
              <a:t>rights reserved.</a:t>
            </a: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3258345" y="587735"/>
            <a:ext cx="968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staged?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1850930" y="587735"/>
            <a:ext cx="1023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6600"/>
                </a:solidFill>
                <a:latin typeface="Open Sans" charset="0"/>
              </a:rPr>
              <a:t>modified?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2299125" y="3195717"/>
            <a:ext cx="98583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deleted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07752" y="1580392"/>
            <a:ext cx="877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touch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60398" y="1279108"/>
            <a:ext cx="89217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clea</a:t>
            </a: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n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-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07752" y="1021473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ls </a:t>
            </a:r>
            <a:r>
              <a:rPr lang="en-US" dirty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-al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6197251" y="147224"/>
            <a:ext cx="934622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 client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21561" name="TextBox 68"/>
          <p:cNvSpPr txBox="1">
            <a:spLocks noChangeArrowheads="1"/>
          </p:cNvSpPr>
          <p:nvPr/>
        </p:nvSpPr>
        <p:spPr bwMode="auto">
          <a:xfrm>
            <a:off x="5451594" y="577874"/>
            <a:ext cx="9128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config 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249145" y="516687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7328865" y="1764631"/>
            <a:ext cx="7794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master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022929" y="81843"/>
            <a:ext cx="1120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Open Sans" charset="0"/>
              </a:rPr>
              <a:t>~/.gitconfig</a:t>
            </a:r>
            <a:endParaRPr lang="en-US" dirty="0">
              <a:solidFill>
                <a:schemeClr val="accent1"/>
              </a:solidFill>
              <a:latin typeface="Open Sans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52350" y="842323"/>
            <a:ext cx="5323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  <a:latin typeface="Open Sans" charset="0"/>
              </a:rPr>
              <a:t>edit</a:t>
            </a:r>
            <a:endParaRPr lang="en-US" i="1" dirty="0">
              <a:latin typeface="Open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07752" y="1394087"/>
            <a:ext cx="879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echo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94" name="Straight Arrow Connector 93"/>
          <p:cNvCxnSpPr>
            <a:cxnSpLocks noChangeShapeType="1"/>
          </p:cNvCxnSpPr>
          <p:nvPr/>
        </p:nvCxnSpPr>
        <p:spPr bwMode="auto">
          <a:xfrm flipH="1" flipV="1">
            <a:off x="8114170" y="2295310"/>
            <a:ext cx="11112" cy="631166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8102411" y="2614161"/>
            <a:ext cx="595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25282" y="2311863"/>
            <a:ext cx="53155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00" name="Straight Arrow Connector 99"/>
          <p:cNvCxnSpPr>
            <a:cxnSpLocks noChangeShapeType="1"/>
          </p:cNvCxnSpPr>
          <p:nvPr/>
        </p:nvCxnSpPr>
        <p:spPr bwMode="auto">
          <a:xfrm>
            <a:off x="7977939" y="2296105"/>
            <a:ext cx="9276" cy="595028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1" name="TextBox 100"/>
          <p:cNvSpPr txBox="1"/>
          <p:nvPr/>
        </p:nvSpPr>
        <p:spPr>
          <a:xfrm>
            <a:off x="7086533" y="2625081"/>
            <a:ext cx="9156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Request</a:t>
            </a:r>
            <a:endParaRPr lang="en-US" b="1" dirty="0">
              <a:solidFill>
                <a:srgbClr val="99CC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452961" y="2460273"/>
            <a:ext cx="524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b="1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Pull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933786" y="2859570"/>
            <a:ext cx="1347787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drop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7255545" y="1565115"/>
            <a:ext cx="779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>
                <a:latin typeface="Open Sans" charset="0"/>
              </a:rPr>
              <a:t>origin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007752" y="835166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cd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70008" y="1678176"/>
            <a:ext cx="17719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reset HEAD -- &lt;file&gt;</a:t>
            </a:r>
            <a:endParaRPr lang="en-US" sz="1200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8" name="TextBox 107"/>
          <p:cNvSpPr txBox="1">
            <a:spLocks noChangeArrowheads="1"/>
          </p:cNvSpPr>
          <p:nvPr/>
        </p:nvSpPr>
        <p:spPr bwMode="auto">
          <a:xfrm>
            <a:off x="7333627" y="1956781"/>
            <a:ext cx="835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develop</a:t>
            </a:r>
            <a:endParaRPr lang="en-US" b="1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91202" y="868869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shortlog</a:t>
            </a:r>
            <a:endParaRPr lang="en-US" b="1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191202" y="2044666"/>
            <a:ext cx="936625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sho</a:t>
            </a:r>
            <a:r>
              <a:rPr lang="en-US" b="1" u="sng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w</a:t>
            </a:r>
            <a:endParaRPr lang="en-US" b="1" u="sng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773512" y="2862130"/>
            <a:ext cx="1389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remote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add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227260" y="1876599"/>
            <a:ext cx="89535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difftool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2" name="TextBox 111"/>
          <p:cNvSpPr txBox="1">
            <a:spLocks noChangeArrowheads="1"/>
          </p:cNvSpPr>
          <p:nvPr/>
        </p:nvSpPr>
        <p:spPr bwMode="auto">
          <a:xfrm>
            <a:off x="956087" y="325073"/>
            <a:ext cx="11722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untracked</a:t>
            </a:r>
            <a:r>
              <a:rPr lang="en-US" dirty="0">
                <a:solidFill>
                  <a:srgbClr val="FF6600"/>
                </a:solidFill>
                <a:latin typeface="Open Sans" charset="0"/>
              </a:rPr>
              <a:t>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cxnSp>
        <p:nvCxnSpPr>
          <p:cNvPr id="113" name="Straight Arrow Connector 112"/>
          <p:cNvCxnSpPr>
            <a:cxnSpLocks noChangeShapeType="1"/>
          </p:cNvCxnSpPr>
          <p:nvPr/>
        </p:nvCxnSpPr>
        <p:spPr bwMode="auto">
          <a:xfrm flipH="1" flipV="1">
            <a:off x="1850930" y="3484495"/>
            <a:ext cx="5501453" cy="2494"/>
          </a:xfrm>
          <a:prstGeom prst="straightConnector1">
            <a:avLst/>
          </a:prstGeom>
          <a:noFill/>
          <a:ln w="25400">
            <a:solidFill>
              <a:srgbClr val="1F914D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Rounded Rectangle 78"/>
          <p:cNvSpPr/>
          <p:nvPr/>
        </p:nvSpPr>
        <p:spPr>
          <a:xfrm>
            <a:off x="7241257" y="2926476"/>
            <a:ext cx="1051247" cy="72390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7257709" y="2938173"/>
            <a:ext cx="10557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b="1" dirty="0">
              <a:latin typeface="Open Sans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95922" y="3206231"/>
            <a:ext cx="1689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download &amp; unzip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985818" y="1843311"/>
            <a:ext cx="756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merge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981997" y="1113480"/>
            <a:ext cx="1268412" cy="3175"/>
          </a:xfrm>
          <a:prstGeom prst="straightConnector1">
            <a:avLst/>
          </a:prstGeom>
          <a:ln w="12700">
            <a:solidFill>
              <a:srgbClr val="1F914D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200942" y="1040824"/>
            <a:ext cx="963071" cy="68149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staging</a:t>
            </a:r>
            <a:br>
              <a:rPr lang="en-US" i="1" dirty="0">
                <a:solidFill>
                  <a:schemeClr val="bg1"/>
                </a:solidFill>
                <a:latin typeface="Open Sans"/>
              </a:rPr>
            </a:br>
            <a:r>
              <a:rPr lang="en-US" i="1" dirty="0">
                <a:solidFill>
                  <a:schemeClr val="bg1"/>
                </a:solidFill>
                <a:latin typeface="Open Sans"/>
              </a:rPr>
              <a:t>/ index</a:t>
            </a:r>
          </a:p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/>
              </a:rPr>
              <a:t>/ cache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231704" y="236210"/>
            <a:ext cx="863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cloud</a:t>
            </a:r>
            <a:endParaRPr lang="en-US" i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8148420" y="1758610"/>
            <a:ext cx="9667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Open Sans "/>
                <a:cs typeface="Open Sans "/>
              </a:rPr>
              <a:t>branches</a:t>
            </a:r>
            <a:endParaRPr lang="en-US" i="1" dirty="0">
              <a:latin typeface="Open Sans "/>
              <a:cs typeface="Open Sans 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4857278" y="331911"/>
            <a:ext cx="226215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latin typeface="Open Sans" charset="0"/>
              </a:rPr>
              <a:t>~/.ssh/config, id_rsa_pub</a:t>
            </a:r>
            <a:endParaRPr lang="en-US" dirty="0">
              <a:latin typeface="Open Sans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140438" y="1255154"/>
            <a:ext cx="1260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trike="sngStrike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push --force</a:t>
            </a:r>
            <a:endParaRPr lang="en-US" strike="sngStrike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234779" y="2252274"/>
            <a:ext cx="94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diff-tree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208118" y="4835723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828959" y="2673802"/>
            <a:ext cx="1190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stash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show</a:t>
            </a:r>
            <a:endParaRPr lang="en-US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27" name="TextBox 126"/>
          <p:cNvSpPr txBox="1">
            <a:spLocks noChangeArrowheads="1"/>
          </p:cNvSpPr>
          <p:nvPr/>
        </p:nvSpPr>
        <p:spPr bwMode="auto">
          <a:xfrm>
            <a:off x="4180403" y="587735"/>
            <a:ext cx="11277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FF6600"/>
                </a:solidFill>
                <a:latin typeface="Open Sans" charset="0"/>
              </a:rPr>
              <a:t>unmerged?</a:t>
            </a:r>
            <a:endParaRPr lang="en-US" b="1" dirty="0">
              <a:solidFill>
                <a:srgbClr val="FF6600"/>
              </a:solidFill>
              <a:latin typeface="Open Sans" charset="0"/>
            </a:endParaRPr>
          </a:p>
        </p:txBody>
      </p:sp>
      <p:sp>
        <p:nvSpPr>
          <p:cNvPr id="131" name="TextBox 130"/>
          <p:cNvSpPr txBox="1">
            <a:spLocks noChangeArrowheads="1"/>
          </p:cNvSpPr>
          <p:nvPr/>
        </p:nvSpPr>
        <p:spPr bwMode="auto">
          <a:xfrm>
            <a:off x="4331013" y="2942305"/>
            <a:ext cx="12917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i="1" dirty="0" smtClean="0">
                <a:solidFill>
                  <a:srgbClr val="008000"/>
                </a:solidFill>
                <a:latin typeface="Open Sans" charset="0"/>
              </a:rPr>
              <a:t>commit -- file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 flipH="1" flipV="1">
            <a:off x="3828959" y="1948969"/>
            <a:ext cx="1403292" cy="277922"/>
          </a:xfrm>
          <a:prstGeom prst="straightConnector1">
            <a:avLst/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191202" y="1720456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fsck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047564" y="805779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u="sng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g</a:t>
            </a: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rep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181679" y="2232312"/>
            <a:ext cx="742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blame</a:t>
            </a:r>
            <a:endParaRPr lang="en-US" b="1" dirty="0">
              <a:solidFill>
                <a:schemeClr val="bg1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191202" y="1857643"/>
            <a:ext cx="1246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gc --prune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1885640" y="1730240"/>
            <a:ext cx="1506746" cy="398912"/>
          </a:xfrm>
          <a:prstGeom prst="bentConnector3">
            <a:avLst>
              <a:gd name="adj1" fmla="val 99924"/>
            </a:avLst>
          </a:prstGeom>
          <a:ln w="12700">
            <a:solidFill>
              <a:srgbClr val="1F914D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4549863" y="1206600"/>
            <a:ext cx="403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  <a:latin typeface="Open Sans" charset="0"/>
              </a:rPr>
              <a:t>-a</a:t>
            </a:r>
            <a:endParaRPr lang="en-US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017277" y="2996591"/>
            <a:ext cx="783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solidFill>
                  <a:srgbClr val="008000"/>
                </a:solidFill>
                <a:latin typeface="Open Sans"/>
                <a:ea typeface="+mn-ea"/>
                <a:cs typeface="+mn-cs"/>
              </a:rPr>
              <a:t>rm</a:t>
            </a:r>
            <a:endParaRPr lang="en-US" b="1" dirty="0">
              <a:solidFill>
                <a:srgbClr val="008000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54653" y="2400431"/>
            <a:ext cx="13200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u="sng" dirty="0" smtClean="0">
                <a:solidFill>
                  <a:srgbClr val="FFFFFF"/>
                </a:solidFill>
                <a:latin typeface="Open Sans" charset="0"/>
              </a:rPr>
              <a:t>b</a:t>
            </a:r>
            <a:r>
              <a:rPr lang="en-US" dirty="0" smtClean="0">
                <a:solidFill>
                  <a:srgbClr val="FFFFFF"/>
                </a:solidFill>
                <a:latin typeface="Open Sans" charset="0"/>
              </a:rPr>
              <a:t>ranch -avv</a:t>
            </a:r>
            <a:endParaRPr lang="en-US" dirty="0">
              <a:solidFill>
                <a:srgbClr val="FFFFFF"/>
              </a:solidFill>
              <a:latin typeface="Open Sans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007752" y="1207780"/>
            <a:ext cx="8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  <a:latin typeface="Open Sans"/>
                <a:ea typeface="+mn-ea"/>
                <a:cs typeface="+mn-cs"/>
              </a:rPr>
              <a:t>dir</a:t>
            </a:r>
            <a:endParaRPr lang="en-US" dirty="0">
              <a:solidFill>
                <a:srgbClr val="FFFFFF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140" name="TextBox 139"/>
          <p:cNvSpPr txBox="1">
            <a:spLocks noChangeArrowheads="1"/>
          </p:cNvSpPr>
          <p:nvPr/>
        </p:nvSpPr>
        <p:spPr bwMode="auto">
          <a:xfrm>
            <a:off x="3440093" y="2953241"/>
            <a:ext cx="109096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rgbClr val="008000"/>
                </a:solidFill>
                <a:latin typeface="Open Sans" charset="0"/>
              </a:rPr>
              <a:t>checkout</a:t>
            </a:r>
            <a:endParaRPr lang="en-US" i="1" dirty="0">
              <a:solidFill>
                <a:srgbClr val="008000"/>
              </a:solidFill>
              <a:latin typeface="Open Sans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289580" y="625982"/>
            <a:ext cx="508457" cy="269530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gitk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6033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0" grpId="0"/>
      <p:bldP spid="15" grpId="0"/>
      <p:bldP spid="17" grpId="0"/>
      <p:bldP spid="32" grpId="0"/>
      <p:bldP spid="6" grpId="0" animBg="1"/>
      <p:bldP spid="35" grpId="0"/>
      <p:bldP spid="37" grpId="0"/>
      <p:bldP spid="40" grpId="0"/>
      <p:bldP spid="45" grpId="0"/>
      <p:bldP spid="54" grpId="0"/>
      <p:bldP spid="55" grpId="0"/>
      <p:bldP spid="57" grpId="0" animBg="1"/>
      <p:bldP spid="58" grpId="0"/>
      <p:bldP spid="62" grpId="0"/>
      <p:bldP spid="72" grpId="0"/>
      <p:bldP spid="73" grpId="0"/>
      <p:bldP spid="82" grpId="0"/>
      <p:bldP spid="84" grpId="0"/>
      <p:bldP spid="4" grpId="0" animBg="1"/>
      <p:bldP spid="80" grpId="0" animBg="1"/>
      <p:bldP spid="80" grpId="1" animBg="1"/>
      <p:bldP spid="50" grpId="0"/>
      <p:bldP spid="51" grpId="0"/>
      <p:bldP spid="11" grpId="0"/>
      <p:bldP spid="70" grpId="0"/>
      <p:bldP spid="56" grpId="0"/>
      <p:bldP spid="59" grpId="0"/>
      <p:bldP spid="64" grpId="0"/>
      <p:bldP spid="68" grpId="0"/>
      <p:bldP spid="75" grpId="0"/>
      <p:bldP spid="85" grpId="0"/>
      <p:bldP spid="86" grpId="0"/>
      <p:bldP spid="87" grpId="0"/>
      <p:bldP spid="89" grpId="0"/>
      <p:bldP spid="90" grpId="0"/>
      <p:bldP spid="91" grpId="0"/>
      <p:bldP spid="67" grpId="0" animBg="1"/>
      <p:bldP spid="21561" grpId="0"/>
      <p:bldP spid="95" grpId="0" animBg="1"/>
      <p:bldP spid="76" grpId="0"/>
      <p:bldP spid="97" grpId="0"/>
      <p:bldP spid="3" grpId="0"/>
      <p:bldP spid="77" grpId="0"/>
      <p:bldP spid="98" grpId="0"/>
      <p:bldP spid="99" grpId="0"/>
      <p:bldP spid="101" grpId="0"/>
      <p:bldP spid="102" grpId="0"/>
      <p:bldP spid="103" grpId="0"/>
      <p:bldP spid="71" grpId="0"/>
      <p:bldP spid="105" grpId="0"/>
      <p:bldP spid="93" grpId="0"/>
      <p:bldP spid="108" grpId="0"/>
      <p:bldP spid="96" grpId="0"/>
      <p:bldP spid="109" grpId="0"/>
      <p:bldP spid="110" grpId="0"/>
      <p:bldP spid="111" grpId="0"/>
      <p:bldP spid="112" grpId="0"/>
      <p:bldP spid="104" grpId="0"/>
      <p:bldP spid="115" grpId="0"/>
      <p:bldP spid="116" grpId="0"/>
      <p:bldP spid="5" grpId="0" animBg="1"/>
      <p:bldP spid="107" grpId="0"/>
      <p:bldP spid="124" grpId="0"/>
      <p:bldP spid="121" grpId="0"/>
      <p:bldP spid="122" grpId="0"/>
      <p:bldP spid="126" grpId="0"/>
      <p:bldP spid="127" grpId="0"/>
      <p:bldP spid="131" grpId="0"/>
      <p:bldP spid="128" grpId="0"/>
      <p:bldP spid="130" grpId="0"/>
      <p:bldP spid="133" grpId="0"/>
      <p:bldP spid="135" grpId="0"/>
      <p:bldP spid="137" grpId="0"/>
      <p:bldP spid="138" grpId="0"/>
      <p:bldP spid="22" grpId="0"/>
      <p:bldP spid="139" grpId="0"/>
      <p:bldP spid="140" grpId="0"/>
      <p:bldP spid="1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Status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pic>
        <p:nvPicPr>
          <p:cNvPr id="3993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58" b="-18858"/>
          <a:stretch>
            <a:fillRect/>
          </a:stretch>
        </p:blipFill>
        <p:spPr>
          <a:xfrm>
            <a:off x="714679" y="0"/>
            <a:ext cx="8235485" cy="3772890"/>
          </a:xfrm>
        </p:spPr>
      </p:pic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4"/>
              </a:rPr>
              <a:t>http://git-scm.com/book/en/v2/Git-Basics-Recording-Changes-to-the-Repository#Removing-Files</a:t>
            </a:r>
            <a:endParaRPr lang="en-US" sz="900" dirty="0">
              <a:latin typeface="Open Sans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7" y="474872"/>
            <a:ext cx="7927975" cy="814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4513750" y="2695083"/>
            <a:ext cx="267793" cy="6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807180" y="474871"/>
            <a:ext cx="4579686" cy="86692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Flow workflow (2010)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0723" name="Rectangle 4"/>
          <p:cNvSpPr>
            <a:spLocks noChangeArrowheads="1"/>
          </p:cNvSpPr>
          <p:nvPr/>
        </p:nvSpPr>
        <p:spPr bwMode="auto">
          <a:xfrm>
            <a:off x="5430253" y="4903788"/>
            <a:ext cx="3690198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457200" algn="r">
              <a:spcAft>
                <a:spcPts val="1000"/>
              </a:spcAft>
            </a:pPr>
            <a:r>
              <a:rPr lang="en-US" sz="900" b="1" dirty="0">
                <a:solidFill>
                  <a:srgbClr val="3366FF"/>
                </a:solidFill>
                <a:latin typeface="Open Sans Light"/>
                <a:ea typeface="MS Mincho" charset="0"/>
                <a:cs typeface="Open Sans Light"/>
                <a:hlinkClick r:id="rId4"/>
              </a:rPr>
              <a:t>http://nvie.com/posts/a-successful-git-branching-model/</a:t>
            </a:r>
            <a:endParaRPr lang="en-US" sz="900" b="1" dirty="0">
              <a:solidFill>
                <a:srgbClr val="3366FF"/>
              </a:solidFill>
              <a:latin typeface="Open Sans Light"/>
              <a:ea typeface="MS Mincho" charset="0"/>
              <a:cs typeface="Open Sans Ligh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8604572" y="826333"/>
            <a:ext cx="9500" cy="36719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491667" y="538467"/>
            <a:ext cx="928459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master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898460" y="538190"/>
            <a:ext cx="927100" cy="369887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983084" y="538467"/>
            <a:ext cx="100621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176280" y="538467"/>
            <a:ext cx="941283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release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430253" y="538467"/>
            <a:ext cx="787395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hotfix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14787" y="529136"/>
            <a:ext cx="1287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 smtClean="0">
                <a:latin typeface="Open Sans "/>
                <a:cs typeface="Open Sans "/>
              </a:rPr>
              <a:t>branches:</a:t>
            </a:r>
            <a:endParaRPr lang="en-US" sz="1800" b="1" dirty="0">
              <a:latin typeface="Open Sans "/>
              <a:cs typeface="Open Sans 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008609" y="538467"/>
            <a:ext cx="1018227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support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888899" y="880669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868774" y="972466"/>
            <a:ext cx="453970" cy="369332"/>
          </a:xfrm>
          <a:prstGeom prst="rect">
            <a:avLst/>
          </a:prstGeom>
          <a:solidFill>
            <a:srgbClr val="BFBFBF"/>
          </a:solidFill>
          <a:ln>
            <a:noFill/>
          </a:ln>
          <a:extLst/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qa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185649" y="1114043"/>
            <a:ext cx="1284486" cy="135264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14223" y="1283591"/>
            <a:ext cx="2302563" cy="331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19899" y="2695083"/>
            <a:ext cx="893852" cy="26037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12117" y="4631891"/>
            <a:ext cx="2951370" cy="80053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489747" y="3645217"/>
            <a:ext cx="1674503" cy="191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 rot="20811294">
            <a:off x="4484453" y="3428682"/>
            <a:ext cx="1178325" cy="89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781542" y="1341797"/>
            <a:ext cx="2053043" cy="2272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513749" y="1771827"/>
            <a:ext cx="267793" cy="1937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86848" y="1114043"/>
            <a:ext cx="2247737" cy="6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619899" y="3992379"/>
            <a:ext cx="1076596" cy="1529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04070" y="2238290"/>
            <a:ext cx="210154" cy="717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238248" y="1341797"/>
            <a:ext cx="1403424" cy="657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11344" y="1964749"/>
            <a:ext cx="1275504" cy="7303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320194" y="2695083"/>
            <a:ext cx="299705" cy="2019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320194" y="2897016"/>
            <a:ext cx="299705" cy="10953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722870" y="3992379"/>
            <a:ext cx="897029" cy="1675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834586" y="1767258"/>
            <a:ext cx="351064" cy="313652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185649" y="2813851"/>
            <a:ext cx="1284486" cy="13429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3" grpId="0" animBg="1"/>
      <p:bldP spid="14" grpId="0" animBg="1"/>
      <p:bldP spid="15" grpId="0" animBg="1"/>
      <p:bldP spid="16" grpId="0" animBg="1"/>
      <p:bldP spid="25" grpId="0" animBg="1"/>
      <p:bldP spid="18" grpId="0"/>
      <p:bldP spid="19" grpId="0" animBg="1"/>
      <p:bldP spid="20" grpId="0" animBg="1"/>
      <p:bldP spid="24" grpId="0" animBg="1"/>
      <p:bldP spid="2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7" grpId="0" animBg="1"/>
      <p:bldP spid="30" grpId="0" animBg="1"/>
      <p:bldP spid="31" grpId="0" animBg="1"/>
      <p:bldP spid="32" grpId="0" animBg="1"/>
      <p:bldP spid="34" grpId="0" animBg="1"/>
      <p:bldP spid="42" grpId="0" animBg="1"/>
      <p:bldP spid="43" grpId="0" animBg="1"/>
      <p:bldP spid="4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943499" y="1225181"/>
            <a:ext cx="782638" cy="1787525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285428" y="1225181"/>
            <a:ext cx="833438" cy="1787525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5849999" y="1225181"/>
            <a:ext cx="833438" cy="1787525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  <a:cs typeface="Open Sans" charset="0"/>
            </a:endParaRPr>
          </a:p>
        </p:txBody>
      </p:sp>
      <p:cxnSp>
        <p:nvCxnSpPr>
          <p:cNvPr id="71" name="Straight Connector 70"/>
          <p:cNvCxnSpPr>
            <a:stCxn id="65" idx="2"/>
            <a:endCxn id="65" idx="0"/>
          </p:cNvCxnSpPr>
          <p:nvPr/>
        </p:nvCxnSpPr>
        <p:spPr>
          <a:xfrm flipV="1">
            <a:off x="2334818" y="1225181"/>
            <a:ext cx="0" cy="17875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2"/>
            <a:endCxn id="63" idx="0"/>
          </p:cNvCxnSpPr>
          <p:nvPr/>
        </p:nvCxnSpPr>
        <p:spPr>
          <a:xfrm flipV="1">
            <a:off x="4702147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80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 Light" charset="0"/>
                <a:ea typeface="ＭＳ Ｐゴシック" charset="0"/>
                <a:cs typeface="Open Sans" charset="0"/>
              </a:rPr>
              <a:t>Feature branch</a:t>
            </a:r>
            <a:endParaRPr lang="en-US" dirty="0">
              <a:latin typeface="Open Sans Light" charset="0"/>
              <a:ea typeface="ＭＳ Ｐゴシック" charset="0"/>
              <a:cs typeface="Open Sans" charset="0"/>
            </a:endParaRPr>
          </a:p>
        </p:txBody>
      </p:sp>
      <p:sp>
        <p:nvSpPr>
          <p:cNvPr id="28681" name="Rectangle 6"/>
          <p:cNvSpPr>
            <a:spLocks noChangeArrowheads="1"/>
          </p:cNvSpPr>
          <p:nvPr/>
        </p:nvSpPr>
        <p:spPr bwMode="auto">
          <a:xfrm>
            <a:off x="6041674" y="88638"/>
            <a:ext cx="2287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latin typeface="Open Sans "/>
                <a:cs typeface="Open Sans "/>
              </a:rPr>
              <a:t>GitHub / cloud</a:t>
            </a:r>
            <a:endParaRPr lang="en-US" sz="2400" b="1" u="sng" dirty="0">
              <a:latin typeface="Open Sans "/>
              <a:cs typeface="Open Sans 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726303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28683" name="Rectangle 8"/>
          <p:cNvSpPr>
            <a:spLocks noChangeArrowheads="1"/>
          </p:cNvSpPr>
          <p:nvPr/>
        </p:nvSpPr>
        <p:spPr bwMode="auto">
          <a:xfrm>
            <a:off x="3173159" y="88638"/>
            <a:ext cx="1347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400" b="1" u="sng" dirty="0">
                <a:latin typeface="Open Sans "/>
                <a:cs typeface="Open Sans "/>
              </a:rPr>
              <a:t>local git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851424" y="520525"/>
            <a:ext cx="927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feature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4161732" y="520802"/>
            <a:ext cx="10062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Open Sans Light" charset="0"/>
                <a:cs typeface="Open Sans Light" charset="0"/>
              </a:rPr>
              <a:t>develop</a:t>
            </a:r>
          </a:p>
        </p:txBody>
      </p:sp>
      <p:sp>
        <p:nvSpPr>
          <p:cNvPr id="78" name="Oval 77"/>
          <p:cNvSpPr/>
          <p:nvPr/>
        </p:nvSpPr>
        <p:spPr>
          <a:xfrm>
            <a:off x="2042404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1463881" y="1895471"/>
            <a:ext cx="4796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Open Sans" charset="0"/>
                <a:cs typeface="Open Sans" charset="0"/>
              </a:rPr>
              <a:t>diff</a:t>
            </a:r>
          </a:p>
        </p:txBody>
      </p:sp>
      <p:cxnSp>
        <p:nvCxnSpPr>
          <p:cNvPr id="127" name="Straight Connector 126"/>
          <p:cNvCxnSpPr>
            <a:stCxn id="121" idx="6"/>
            <a:endCxn id="74" idx="2"/>
          </p:cNvCxnSpPr>
          <p:nvPr/>
        </p:nvCxnSpPr>
        <p:spPr>
          <a:xfrm>
            <a:off x="4987403" y="1555692"/>
            <a:ext cx="978694" cy="356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62236" y="1040557"/>
            <a:ext cx="633507" cy="523220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PR or</a:t>
            </a:r>
            <a:b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push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2042404" y="1436629"/>
            <a:ext cx="584200" cy="23018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51" name="Straight Connector 150"/>
          <p:cNvCxnSpPr>
            <a:stCxn id="150" idx="6"/>
            <a:endCxn id="121" idx="2"/>
          </p:cNvCxnSpPr>
          <p:nvPr/>
        </p:nvCxnSpPr>
        <p:spPr>
          <a:xfrm>
            <a:off x="2626604" y="1551723"/>
            <a:ext cx="1776599" cy="3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3552447" y="1268607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21" name="Oval 120"/>
          <p:cNvSpPr/>
          <p:nvPr/>
        </p:nvSpPr>
        <p:spPr>
          <a:xfrm>
            <a:off x="4403203" y="1441392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6864216" y="520802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 smtClean="0">
                <a:latin typeface="Open Sans Light" charset="0"/>
                <a:cs typeface="Open Sans Light" charset="0"/>
              </a:rPr>
              <a:t>canary</a:t>
            </a:r>
            <a:endParaRPr lang="en-US" sz="1800" b="1" dirty="0">
              <a:latin typeface="Open Sans Light" charset="0"/>
              <a:cs typeface="Open Sans Light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7848776" y="520802"/>
            <a:ext cx="9284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/>
          <a:p>
            <a:pPr algn="ctr"/>
            <a:r>
              <a:rPr lang="en-US" sz="1800" b="1" dirty="0">
                <a:latin typeface="Open Sans Light" charset="0"/>
                <a:cs typeface="Open Sans Light" charset="0"/>
              </a:rPr>
              <a:t>master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7834142" y="812518"/>
            <a:ext cx="914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(prod)</a:t>
            </a:r>
            <a:endParaRPr lang="en-US" dirty="0">
              <a:latin typeface="Open Sans" charset="0"/>
            </a:endParaRP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6836866" y="812518"/>
            <a:ext cx="9588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Open Sans Light" charset="0"/>
                <a:cs typeface="Open Sans Light" charset="0"/>
              </a:rPr>
              <a:t>(staging)</a:t>
            </a:r>
            <a:endParaRPr lang="en-US" dirty="0">
              <a:latin typeface="Open Sans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885049" y="1225180"/>
            <a:ext cx="833438" cy="17875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924862" y="1225181"/>
            <a:ext cx="833437" cy="17875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5732524" y="812518"/>
            <a:ext cx="9302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(qa)</a:t>
            </a:r>
            <a:endParaRPr lang="en-US" dirty="0">
              <a:latin typeface="Open Sans" charset="0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4218753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latin typeface="Open Sans Light" charset="0"/>
                <a:cs typeface="Open Sans Light" charset="0"/>
              </a:rPr>
              <a:t>(local)</a:t>
            </a:r>
            <a:endParaRPr lang="en-US" dirty="0">
              <a:latin typeface="Open Sans" charset="0"/>
            </a:endParaRPr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3468332" y="2038519"/>
            <a:ext cx="8548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  <a:latin typeface="Open Sans" charset="0"/>
                <a:cs typeface="Open Sans" charset="0"/>
              </a:rPr>
              <a:t>conflict!</a:t>
            </a: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1089245" y="1679954"/>
            <a:ext cx="894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rgbClr val="660066"/>
                </a:solidFill>
                <a:latin typeface="Open Sans" charset="0"/>
                <a:cs typeface="Open Sans" charset="0"/>
              </a:rPr>
              <a:t>resolved</a:t>
            </a:r>
          </a:p>
        </p:txBody>
      </p:sp>
      <p:sp>
        <p:nvSpPr>
          <p:cNvPr id="97" name="Oval 96"/>
          <p:cNvSpPr/>
          <p:nvPr/>
        </p:nvSpPr>
        <p:spPr>
          <a:xfrm>
            <a:off x="4403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75428" y="2419622"/>
            <a:ext cx="774571" cy="334707"/>
          </a:xfrm>
          <a:prstGeom prst="rect">
            <a:avLst/>
          </a:prstGeom>
          <a:noFill/>
        </p:spPr>
        <p:txBody>
          <a:bodyPr wrap="none" anchor="b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@Copyright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</a:rPr>
              <a:t>2016.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Wilson </a:t>
            </a:r>
            <a:r>
              <a:rPr lang="en-US" sz="525" dirty="0" smtClean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Mar.</a:t>
            </a:r>
            <a:endParaRPr lang="en-US" sz="525" dirty="0">
              <a:solidFill>
                <a:schemeClr val="bg1">
                  <a:lumMod val="7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7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5059645" y="2759642"/>
            <a:ext cx="83869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t">
            <a:spAutoFit/>
          </a:bodyPr>
          <a:lstStyle/>
          <a:p>
            <a:pPr algn="ctr"/>
            <a:r>
              <a:rPr lang="en-US" dirty="0" smtClean="0">
                <a:latin typeface="Open Sans" charset="0"/>
                <a:cs typeface="Open Sans" charset="0"/>
              </a:rPr>
              <a:t>git</a:t>
            </a:r>
          </a:p>
          <a:p>
            <a:pPr algn="ctr"/>
            <a:r>
              <a:rPr lang="en-US" b="1" dirty="0" smtClean="0">
                <a:latin typeface="Open Sans" charset="0"/>
                <a:cs typeface="Open Sans" charset="0"/>
              </a:rPr>
              <a:t>clone</a:t>
            </a:r>
          </a:p>
          <a:p>
            <a:pPr algn="ctr"/>
            <a:r>
              <a:rPr lang="en-US" i="1" dirty="0" smtClean="0">
                <a:latin typeface="Open Sans" charset="0"/>
                <a:cs typeface="Open Sans" charset="0"/>
              </a:rPr>
              <a:t>repo</a:t>
            </a:r>
            <a:r>
              <a:rPr lang="en-US" dirty="0" smtClean="0">
                <a:latin typeface="Open Sans" charset="0"/>
                <a:cs typeface="Open Sans" charset="0"/>
              </a:rPr>
              <a:t>.git</a:t>
            </a:r>
            <a:endParaRPr lang="en-US" dirty="0">
              <a:latin typeface="Open Sans" charset="0"/>
              <a:cs typeface="Open Sans" charset="0"/>
            </a:endParaRPr>
          </a:p>
        </p:txBody>
      </p:sp>
      <p:cxnSp>
        <p:nvCxnSpPr>
          <p:cNvPr id="101" name="Straight Connector 100"/>
          <p:cNvCxnSpPr>
            <a:stCxn id="79" idx="2"/>
            <a:endCxn id="56" idx="6"/>
          </p:cNvCxnSpPr>
          <p:nvPr/>
        </p:nvCxnSpPr>
        <p:spPr>
          <a:xfrm flipH="1">
            <a:off x="4988197" y="2068899"/>
            <a:ext cx="977900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176350" y="1778533"/>
            <a:ext cx="6052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fetch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2042404" y="2413550"/>
            <a:ext cx="584200" cy="230187"/>
          </a:xfrm>
          <a:prstGeom prst="ellipse">
            <a:avLst/>
          </a:prstGeom>
          <a:solidFill>
            <a:schemeClr val="accent3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2041611" y="2170657"/>
            <a:ext cx="585787" cy="230188"/>
          </a:xfrm>
          <a:prstGeom prst="ellipse">
            <a:avLst/>
          </a:prstGeom>
          <a:solidFill>
            <a:srgbClr val="FF66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" name="Straight Connector 9"/>
          <p:cNvCxnSpPr>
            <a:stCxn id="62" idx="0"/>
            <a:endCxn id="62" idx="2"/>
          </p:cNvCxnSpPr>
          <p:nvPr/>
        </p:nvCxnSpPr>
        <p:spPr>
          <a:xfrm>
            <a:off x="6266718" y="1225181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966097" y="2683403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06" name="Straight Connector 105"/>
          <p:cNvCxnSpPr>
            <a:stCxn id="97" idx="2"/>
            <a:endCxn id="78" idx="6"/>
          </p:cNvCxnSpPr>
          <p:nvPr/>
        </p:nvCxnSpPr>
        <p:spPr>
          <a:xfrm flipH="1">
            <a:off x="2626604" y="2789869"/>
            <a:ext cx="1776599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408940" y="2759642"/>
            <a:ext cx="1011778" cy="954107"/>
          </a:xfrm>
          <a:prstGeom prst="rect">
            <a:avLst/>
          </a:prstGeom>
          <a:noFill/>
        </p:spPr>
        <p:txBody>
          <a:bodyPr wrap="none" anchor="t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git</a:t>
            </a:r>
          </a:p>
          <a:p>
            <a:pPr algn="ctr">
              <a:defRPr/>
            </a:pP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checkout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--branch</a:t>
            </a:r>
          </a:p>
          <a:p>
            <a:pPr algn="ct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feature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5966097" y="1441748"/>
            <a:ext cx="584200" cy="228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7" name="Straight Connector 66"/>
          <p:cNvCxnSpPr>
            <a:stCxn id="47" idx="6"/>
            <a:endCxn id="89" idx="2"/>
          </p:cNvCxnSpPr>
          <p:nvPr/>
        </p:nvCxnSpPr>
        <p:spPr>
          <a:xfrm>
            <a:off x="7605039" y="1546882"/>
            <a:ext cx="45357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221837" y="1396928"/>
            <a:ext cx="7617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rebase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1133985" y="2379137"/>
            <a:ext cx="829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chemeClr val="accent3"/>
                </a:solidFill>
                <a:latin typeface="Open Sans" charset="0"/>
                <a:cs typeface="Open Sans" charset="0"/>
              </a:rPr>
              <a:t>after fix</a:t>
            </a:r>
            <a:endParaRPr lang="en-US" dirty="0">
              <a:solidFill>
                <a:schemeClr val="accent3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041611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endCxn id="47" idx="2"/>
          </p:cNvCxnSpPr>
          <p:nvPr/>
        </p:nvCxnSpPr>
        <p:spPr>
          <a:xfrm flipV="1">
            <a:off x="6560405" y="1546882"/>
            <a:ext cx="458847" cy="2795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76" idx="2"/>
            <a:endCxn id="97" idx="6"/>
          </p:cNvCxnSpPr>
          <p:nvPr/>
        </p:nvCxnSpPr>
        <p:spPr>
          <a:xfrm flipH="1" flipV="1">
            <a:off x="4987403" y="2789869"/>
            <a:ext cx="978694" cy="8628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042404" y="1738571"/>
            <a:ext cx="584200" cy="230187"/>
          </a:xfrm>
          <a:prstGeom prst="ellipse">
            <a:avLst/>
          </a:prstGeom>
          <a:solidFill>
            <a:srgbClr val="660066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4402410" y="1953805"/>
            <a:ext cx="585787" cy="230188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5966097" y="1954599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68" name="Straight Connector 67"/>
          <p:cNvCxnSpPr>
            <a:stCxn id="56" idx="2"/>
            <a:endCxn id="55" idx="6"/>
          </p:cNvCxnSpPr>
          <p:nvPr/>
        </p:nvCxnSpPr>
        <p:spPr>
          <a:xfrm flipH="1">
            <a:off x="2627398" y="2068899"/>
            <a:ext cx="1775012" cy="0"/>
          </a:xfrm>
          <a:prstGeom prst="line">
            <a:avLst/>
          </a:prstGeom>
          <a:ln>
            <a:solidFill>
              <a:schemeClr val="tx2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591126" y="529136"/>
            <a:ext cx="12527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i="1" dirty="0" smtClean="0">
                <a:latin typeface="Open Sans Light"/>
                <a:cs typeface="Open Sans Light"/>
              </a:rPr>
              <a:t>branches</a:t>
            </a:r>
            <a:r>
              <a:rPr lang="en-US" sz="1800" i="1" dirty="0" smtClean="0">
                <a:latin typeface="Open Sans "/>
                <a:cs typeface="Open Sans "/>
              </a:rPr>
              <a:t>:</a:t>
            </a:r>
            <a:endParaRPr lang="en-US" sz="1800" i="1" dirty="0">
              <a:latin typeface="Open Sans "/>
              <a:cs typeface="Open Sans 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301034" y="1225180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351510" y="1230636"/>
            <a:ext cx="0" cy="17875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stealth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8058616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19252" y="1431788"/>
            <a:ext cx="585787" cy="230187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6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6272895" y="1178140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5240757" y="2001300"/>
            <a:ext cx="4956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pull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705074" y="1647289"/>
            <a:ext cx="724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merge</a:t>
            </a: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1597023" y="3164245"/>
            <a:ext cx="15456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parallel work</a:t>
            </a:r>
          </a:p>
          <a:p>
            <a:pPr algn="ctr"/>
            <a:r>
              <a:rPr lang="en-US" sz="1800" b="1" i="1" dirty="0" smtClean="0">
                <a:latin typeface="Open Sans Light" charset="0"/>
                <a:cs typeface="Open Sans Light" charset="0"/>
              </a:rPr>
              <a:t>encapsulated</a:t>
            </a:r>
            <a:endParaRPr lang="en-US" sz="1800" b="1" i="1" dirty="0">
              <a:latin typeface="Open Sans Light" charset="0"/>
              <a:cs typeface="Open Sans Light" charset="0"/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 rot="16200000">
            <a:off x="7530212" y="1745430"/>
            <a:ext cx="6078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Open Sans" charset="0"/>
                <a:cs typeface="Open Sans" charset="0"/>
              </a:rPr>
              <a:t>hook</a:t>
            </a:r>
            <a:endParaRPr lang="en-US" dirty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826024" y="812518"/>
            <a:ext cx="9001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latin typeface="Open Sans Light" charset="0"/>
                <a:cs typeface="Open Sans Light" charset="0"/>
              </a:rPr>
              <a:t>(topic)</a:t>
            </a:r>
            <a:endParaRPr lang="en-US" dirty="0">
              <a:latin typeface="Open Sans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1000976" y="2142489"/>
            <a:ext cx="9425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FF6600"/>
                </a:solidFill>
                <a:latin typeface="Open Sans" charset="0"/>
                <a:cs typeface="Open Sans" charset="0"/>
              </a:rPr>
              <a:t>after test</a:t>
            </a:r>
            <a:endParaRPr lang="en-US" dirty="0">
              <a:solidFill>
                <a:srgbClr val="FF6600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4700318" y="1176328"/>
            <a:ext cx="4539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Open Sans" charset="0"/>
                <a:cs typeface="Open Sans" charset="0"/>
              </a:rPr>
              <a:t>tag</a:t>
            </a:r>
            <a:endParaRPr lang="en-US" dirty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8060203" y="2674775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7008934" y="2680417"/>
            <a:ext cx="584200" cy="23018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7008934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8060203" y="1955393"/>
            <a:ext cx="584200" cy="228600"/>
          </a:xfrm>
          <a:prstGeom prst="ellipse">
            <a:avLst/>
          </a:prstGeom>
          <a:solidFill>
            <a:srgbClr val="FF0000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12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3797304" y="1796597"/>
            <a:ext cx="4411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Open Sans" charset="0"/>
                <a:cs typeface="Open Sans" charset="0"/>
              </a:rPr>
              <a:t>log</a:t>
            </a:r>
            <a:endParaRPr lang="en-US" dirty="0">
              <a:solidFill>
                <a:srgbClr val="FF0000"/>
              </a:solidFill>
              <a:latin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2274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3" grpId="0" animBg="1"/>
      <p:bldP spid="28683" grpId="0"/>
      <p:bldP spid="70" grpId="0"/>
      <p:bldP spid="78" grpId="0" animBg="1"/>
      <p:bldP spid="96" grpId="0"/>
      <p:bldP spid="128" grpId="0"/>
      <p:bldP spid="150" grpId="0" animBg="1"/>
      <p:bldP spid="152" grpId="0"/>
      <p:bldP spid="121" grpId="0" animBg="1"/>
      <p:bldP spid="64" grpId="0"/>
      <p:bldP spid="84" grpId="0"/>
      <p:bldP spid="84" grpId="1"/>
      <p:bldP spid="85" grpId="0"/>
      <p:bldP spid="97" grpId="0" animBg="1"/>
      <p:bldP spid="100" grpId="0"/>
      <p:bldP spid="102" grpId="0"/>
      <p:bldP spid="103" grpId="0" animBg="1"/>
      <p:bldP spid="105" grpId="0" animBg="1"/>
      <p:bldP spid="76" grpId="0" animBg="1"/>
      <p:bldP spid="107" grpId="0"/>
      <p:bldP spid="74" grpId="0" animBg="1"/>
      <p:bldP spid="93" grpId="0"/>
      <p:bldP spid="94" grpId="0"/>
      <p:bldP spid="55" grpId="0" animBg="1"/>
      <p:bldP spid="92" grpId="0" animBg="1"/>
      <p:bldP spid="56" grpId="0" animBg="1"/>
      <p:bldP spid="79" grpId="0" animBg="1"/>
      <p:bldP spid="89" grpId="0" animBg="1"/>
      <p:bldP spid="47" grpId="0" animBg="1"/>
      <p:bldP spid="86" grpId="0"/>
      <p:bldP spid="111" grpId="0"/>
      <p:bldP spid="111" grpId="1"/>
      <p:bldP spid="112" grpId="0"/>
      <p:bldP spid="115" grpId="0"/>
      <p:bldP spid="116" grpId="0"/>
      <p:bldP spid="87" grpId="0"/>
      <p:bldP spid="91" grpId="0"/>
      <p:bldP spid="66" grpId="0" animBg="1"/>
      <p:bldP spid="90" grpId="0" animBg="1"/>
      <p:bldP spid="95" grpId="0" animBg="1"/>
      <p:bldP spid="98" grpId="0" animBg="1"/>
      <p:bldP spid="10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Escape a Git mess</a:t>
            </a:r>
            <a:endParaRPr lang="en-US" dirty="0"/>
          </a:p>
        </p:txBody>
      </p:sp>
      <p:pic>
        <p:nvPicPr>
          <p:cNvPr id="4" name="Picture 3" descr="git-pret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5" y="0"/>
            <a:ext cx="8150335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3127" y="4614063"/>
            <a:ext cx="3020873" cy="369332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pPr algn="r"/>
            <a:r>
              <a:rPr lang="pt-BR" sz="900" dirty="0">
                <a:latin typeface="Open Sans Light"/>
                <a:cs typeface="Open Sans Light"/>
                <a:hlinkClick r:id="rId4"/>
              </a:rPr>
              <a:t>git-pretty-</a:t>
            </a:r>
            <a:r>
              <a:rPr lang="pt-BR" sz="900" dirty="0" smtClean="0">
                <a:latin typeface="Open Sans Light"/>
                <a:cs typeface="Open Sans Light"/>
                <a:hlinkClick r:id="rId4"/>
              </a:rPr>
              <a:t>justinhileman.info.png from </a:t>
            </a:r>
            <a:br>
              <a:rPr lang="pt-BR" sz="900" dirty="0" smtClean="0">
                <a:latin typeface="Open Sans Light"/>
                <a:cs typeface="Open Sans Light"/>
                <a:hlinkClick r:id="rId4"/>
              </a:rPr>
            </a:br>
            <a:r>
              <a:rPr lang="en-US" sz="900" dirty="0" smtClean="0">
                <a:latin typeface="Open Sans Light"/>
                <a:cs typeface="Open Sans Light"/>
                <a:hlinkClick r:id="rId4"/>
              </a:rPr>
              <a:t>http</a:t>
            </a:r>
            <a:r>
              <a:rPr lang="en-US" sz="900" dirty="0">
                <a:latin typeface="Open Sans Light"/>
                <a:cs typeface="Open Sans Light"/>
                <a:hlinkClick r:id="rId4"/>
              </a:rPr>
              <a:t>://justinhileman.info/article/git-pretty/git-pretty.png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2579" y="4903350"/>
            <a:ext cx="50414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latin typeface="Open Sans Light"/>
                <a:cs typeface="Open Sans Light"/>
              </a:rPr>
              <a:t>http://</a:t>
            </a:r>
            <a:r>
              <a:rPr lang="en-US" sz="800" dirty="0" err="1">
                <a:latin typeface="Open Sans Light"/>
                <a:cs typeface="Open Sans Light"/>
              </a:rPr>
              <a:t>www.programblings.com</a:t>
            </a:r>
            <a:r>
              <a:rPr lang="en-US" sz="800" dirty="0">
                <a:latin typeface="Open Sans Light"/>
                <a:cs typeface="Open Sans Light"/>
              </a:rPr>
              <a:t>/2008/06/07/the-illustrated-guide-to-recovering-lost-commits-with-git/</a:t>
            </a:r>
          </a:p>
        </p:txBody>
      </p:sp>
    </p:spTree>
    <p:extLst>
      <p:ext uri="{BB962C8B-B14F-4D97-AF65-F5344CB8AC3E}">
        <p14:creationId xmlns:p14="http://schemas.microsoft.com/office/powerpoint/2010/main" val="39543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Commit or not?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tag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 smtClean="0">
                <a:latin typeface="Open Sans "/>
                <a:ea typeface="ＭＳ Ｐゴシック" charset="0"/>
                <a:cs typeface="Open Sans "/>
              </a:rPr>
              <a:t>checkout 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new branch create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 Does 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merge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</a:t>
            </a: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?</a:t>
            </a:r>
          </a:p>
          <a:p>
            <a:pPr marL="342900" indent="-342900">
              <a:buFont typeface="+mj-lt"/>
              <a:buAutoNum type="arabicPeriod" startAt="6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 </a:t>
            </a:r>
            <a:r>
              <a:rPr lang="en-US" sz="2000" b="1" dirty="0">
                <a:latin typeface="Open Sans "/>
                <a:ea typeface="ＭＳ Ｐゴシック" charset="0"/>
                <a:cs typeface="Open Sans "/>
              </a:rPr>
              <a:t>revert</a:t>
            </a: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 create a commit?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207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That’s its job.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88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referencing a specific commit. Yes if </a:t>
            </a:r>
            <a:r>
              <a:rPr lang="en-US" sz="1800" b="1" dirty="0" smtClean="0">
                <a:latin typeface="Open Sans"/>
                <a:cs typeface="Open Sans"/>
              </a:rPr>
              <a:t>–a</a:t>
            </a:r>
            <a:r>
              <a:rPr lang="en-US" sz="1800" dirty="0" smtClean="0">
                <a:latin typeface="Open Sans"/>
                <a:cs typeface="Open Sans"/>
              </a:rPr>
              <a:t> is used.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08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 It creates files in working directory from a commit.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325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 if fast-forward. Yes if not.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37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To “undo” previous commit(s) by an opposite commit.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80881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Search in commit names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>
                <a:latin typeface="Courier New"/>
                <a:cs typeface="Courier New"/>
              </a:rPr>
              <a:t>git </a:t>
            </a:r>
            <a:r>
              <a:rPr lang="en-US" sz="1800" b="1" dirty="0" smtClean="0">
                <a:latin typeface="Courier New"/>
                <a:cs typeface="Courier New"/>
              </a:rPr>
              <a:t>lol </a:t>
            </a:r>
            <a:r>
              <a:rPr lang="en-US" sz="1800" b="1" dirty="0">
                <a:latin typeface="Courier New"/>
                <a:cs typeface="Courier New"/>
              </a:rPr>
              <a:t>--all --grep=</a:t>
            </a:r>
            <a:r>
              <a:rPr lang="en-US" sz="1800" b="1" dirty="0" smtClean="0">
                <a:latin typeface="Courier New"/>
                <a:cs typeface="Courier New"/>
              </a:rPr>
              <a:t>'</a:t>
            </a:r>
            <a:r>
              <a:rPr lang="en-US" sz="1800" b="1" dirty="0" err="1" smtClean="0">
                <a:latin typeface="Courier New"/>
                <a:cs typeface="Courier New"/>
              </a:rPr>
              <a:t>colou?r</a:t>
            </a:r>
            <a:r>
              <a:rPr lang="en-US" sz="1800" b="1" dirty="0" smtClean="0">
                <a:latin typeface="Courier New"/>
                <a:cs typeface="Courier New"/>
              </a:rPr>
              <a:t>' 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6238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</a:t>
            </a:r>
            <a:r>
              <a:rPr lang="en-US" sz="900" dirty="0" smtClean="0">
                <a:latin typeface="Open Sans Light"/>
                <a:cs typeface="Open Sans Light"/>
              </a:rPr>
              <a:t>regex</a:t>
            </a:r>
          </a:p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572498" y="4120138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insensitive </a:t>
            </a:r>
            <a:r>
              <a:rPr lang="en-US" sz="1800" dirty="0" err="1" smtClean="0">
                <a:latin typeface="Open Sans Light"/>
                <a:cs typeface="Open Sans Light"/>
              </a:rPr>
              <a:t>cate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70027" y="412113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</a:t>
            </a:r>
            <a:r>
              <a:rPr lang="en-US" sz="1800" b="1" dirty="0" err="1" smtClean="0">
                <a:latin typeface="Courier New"/>
                <a:cs typeface="Courier New"/>
              </a:rPr>
              <a:t>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Search through commit text matching a regex pattern: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570538" y="3365209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Search in </a:t>
            </a:r>
            <a:r>
              <a:rPr lang="en-US" sz="1800" dirty="0" err="1" smtClean="0">
                <a:latin typeface="Open Sans Light"/>
                <a:cs typeface="Open Sans Light"/>
              </a:rPr>
              <a:t>reflogs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8067" y="336620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-g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961786" y="3389159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--walk-</a:t>
            </a:r>
            <a:r>
              <a:rPr lang="en-US" sz="1800" b="1" dirty="0" err="1" smtClean="0">
                <a:latin typeface="Courier New"/>
                <a:cs typeface="Courier New"/>
              </a:rPr>
              <a:t>reflogs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576746" y="302426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Search in all branches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950413" y="3025265"/>
            <a:ext cx="1174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--all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2504929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Diff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3856" y="4745225"/>
            <a:ext cx="2198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-diff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97751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79504" y="4745225"/>
            <a:ext cx="2172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-log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5389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--pretty-oneline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530734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--abbrev-commit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564353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--branches=*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8175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git log --pretty=oneline --abbrev-commit --branches=* --graph --decorate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961569" y="227470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570561" y="227470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--graph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982365" y="258921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91357" y="258921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--decorate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131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Git clean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49323" y="4745225"/>
            <a:ext cx="2302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  <a:hlinkClick r:id="rId2"/>
              </a:rPr>
              <a:t>http://</a:t>
            </a:r>
            <a:r>
              <a:rPr lang="en-US" sz="1000" dirty="0" err="1">
                <a:latin typeface="Open Sans Light"/>
                <a:cs typeface="Open Sans Light"/>
                <a:hlinkClick r:id="rId2"/>
              </a:rPr>
              <a:t>gitorious.org</a:t>
            </a:r>
            <a:r>
              <a:rPr lang="en-US" sz="1000" dirty="0">
                <a:latin typeface="Open Sans Light"/>
                <a:cs typeface="Open Sans Light"/>
                <a:hlinkClick r:id="rId2"/>
              </a:rPr>
              <a:t>/projects/git</a:t>
            </a:r>
            <a:r>
              <a:rPr lang="en-US" sz="1000" dirty="0" smtClean="0">
                <a:latin typeface="Open Sans Light"/>
                <a:cs typeface="Open Sans Light"/>
                <a:hlinkClick r:id="rId2"/>
              </a:rPr>
              <a:t>-clean</a:t>
            </a:r>
            <a:endParaRPr lang="en-US" sz="1000" dirty="0">
              <a:latin typeface="Open Sans Light"/>
              <a:cs typeface="Open Sans Light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color words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--color-words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21742" y="1659277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mark text that are different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60173" y="1659277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--word-diff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55361" y="1985261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show file names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993792" y="1985261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--stat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521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Java tools popularity</a:t>
            </a:r>
            <a:endParaRPr lang="en-US" dirty="0"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4131" y="4711275"/>
            <a:ext cx="789151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http://zeroturnaround.com/rebellabs/java-tools-and-technologies-landscape-for-2014/</a:t>
            </a:r>
          </a:p>
        </p:txBody>
      </p:sp>
      <p:pic>
        <p:nvPicPr>
          <p:cNvPr id="4" name="Picture 3" descr="java dev servey too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1" y="385170"/>
            <a:ext cx="7756452" cy="43261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750" y="2937520"/>
            <a:ext cx="2828812" cy="1541629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655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 grep options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743" y="477974"/>
            <a:ext cx="831144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git grep [-a | --text] [-I] [--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textconv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] [-i | --ignore-case] [-w | --word-regexp]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[-v | --invert-match] [-h|-H] [--full-name]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[-E | --extended-regexp] [-G | --basic-regexp]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[-P | --perl-regexp]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| --fixed-strings] [-n | --line-number]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[-l | --files-with-matches] [-L | --files-without-match]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[(-O | --open-files-in-pager) [&lt;pager&gt;]]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[-z | --null]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[-c | --count] [--all-match] [-q | --quiet]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[--max-depth &lt;depth&gt;]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[--color[=&lt;when&gt;] | --no-color]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[--break] [--heading] [-p | --show-function]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[-A &lt;post-context&gt;] [-B &lt;pre-context&gt;] [-C &lt;context&gt;]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[-W | --function-context]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[--threads &lt;</a:t>
            </a:r>
            <a:r>
              <a:rPr lang="en-US" sz="1200" b="1" dirty="0" err="1">
                <a:solidFill>
                  <a:srgbClr val="FF6600"/>
                </a:solidFill>
                <a:latin typeface="Courier New"/>
                <a:cs typeface="Courier New"/>
              </a:rPr>
              <a:t>num</a:t>
            </a:r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&gt;]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[-f &lt;file&gt;] [-e] &lt;pattern&gt;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[--and|--or|--not|(|)|-e &lt;pattern&gt;…​]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 [--[no-]exclude-standard] [--cached | --no-index | --untracked] | &lt;tree&gt;…​]</a:t>
            </a:r>
          </a:p>
          <a:p>
            <a:r>
              <a:rPr lang="en-US" sz="1200" b="1" dirty="0">
                <a:solidFill>
                  <a:srgbClr val="FF6600"/>
                </a:solidFill>
                <a:latin typeface="Courier New"/>
                <a:cs typeface="Courier New"/>
              </a:rPr>
              <a:t>	   [--] [&lt;pathspec&gt;…​]</a:t>
            </a:r>
          </a:p>
        </p:txBody>
      </p:sp>
    </p:spTree>
    <p:extLst>
      <p:ext uri="{BB962C8B-B14F-4D97-AF65-F5344CB8AC3E}">
        <p14:creationId xmlns:p14="http://schemas.microsoft.com/office/powerpoint/2010/main" val="4228642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contents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1589865" y="4903788"/>
            <a:ext cx="75541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/questions/7124914/how-to-search-a-git-repository-by-commit-message/7124949#7124949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'co' $(git rev-list --all)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Find content of commits matching a pattern: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566601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count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7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https://git-scm.com/book/en/v2/Git-Tools-Searching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889383" y="1076239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count lines instead of showing them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874804" y="10762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945258" y="1076239"/>
            <a:ext cx="17297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--count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–i "Money"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94971" y="2630696"/>
            <a:ext cx="4253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Open Sans Light"/>
                <a:cs typeface="Open Sans Light"/>
              </a:rPr>
              <a:t>= instead of </a:t>
            </a:r>
            <a:r>
              <a:rPr lang="en-US" sz="1800" dirty="0" smtClean="0">
                <a:latin typeface="Open Sans Light"/>
                <a:cs typeface="Open Sans Light"/>
              </a:rPr>
              <a:t>text,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output "0" (zero) status if matched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889447" y="2630696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005670" y="2630696"/>
            <a:ext cx="1279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--quiet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0778" y="1832600"/>
            <a:ext cx="7267222" cy="52322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_posts/2016-03-22-manipulate-images-on-mac.md:</a:t>
            </a:r>
            <a:r>
              <a:rPr lang="en-US" b="1" dirty="0">
                <a:latin typeface="Courier New"/>
                <a:cs typeface="Courier New"/>
              </a:rPr>
              <a:t>1</a:t>
            </a:r>
          </a:p>
          <a:p>
            <a:r>
              <a:rPr lang="en-US" dirty="0">
                <a:latin typeface="Courier New"/>
                <a:cs typeface="Courier New"/>
              </a:rPr>
              <a:t>_posts/2016-04-29-api-management-evaluation.md:</a:t>
            </a:r>
            <a:r>
              <a:rPr lang="en-US" b="1" dirty="0">
                <a:latin typeface="Courier New"/>
                <a:cs typeface="Courier New"/>
              </a:rPr>
              <a:t>2</a:t>
            </a: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906397" y="1333293"/>
            <a:ext cx="38078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ignore upper or lower case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131373" y="1343890"/>
            <a:ext cx="6187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944828" y="1333293"/>
            <a:ext cx="23848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--ignore-case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count tracked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49109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3" grpId="0"/>
      <p:bldP spid="33" grpId="0"/>
      <p:bldP spid="34" grpId="0"/>
      <p:bldP spid="35" grpId="0"/>
      <p:bldP spid="2" grpId="0" animBg="1"/>
      <p:bldP spid="39" grpId="0"/>
      <p:bldP spid="40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69526" y="488266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  <a:hlinkClick r:id="rId3"/>
              </a:rPr>
              <a:t>http://</a:t>
            </a:r>
            <a:r>
              <a:rPr lang="en-US" sz="900" dirty="0" err="1">
                <a:latin typeface="Open Sans" charset="0"/>
                <a:hlinkClick r:id="rId3"/>
              </a:rPr>
              <a:t>stackoverflow.com</a:t>
            </a:r>
            <a:r>
              <a:rPr lang="en-US" sz="900" dirty="0">
                <a:latin typeface="Open Sans" charset="0"/>
                <a:hlinkClick r:id="rId3"/>
              </a:rPr>
              <a:t>/questions/39581198/how-do-you-make-git-grep-output-look-like-</a:t>
            </a:r>
            <a:r>
              <a:rPr lang="en-US" sz="900" dirty="0" err="1">
                <a:latin typeface="Open Sans" charset="0"/>
                <a:hlinkClick r:id="rId3"/>
              </a:rPr>
              <a:t>ack</a:t>
            </a:r>
            <a:r>
              <a:rPr lang="en-US" sz="900" dirty="0">
                <a:latin typeface="Open Sans" charset="0"/>
                <a:hlinkClick r:id="rId3"/>
              </a:rPr>
              <a:t>-output</a:t>
            </a:r>
            <a:endParaRPr lang="en-US" sz="900" dirty="0">
              <a:latin typeface="Open Sans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6863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dirty="0">
                <a:latin typeface="Courier New"/>
                <a:cs typeface="Courier New"/>
              </a:rPr>
              <a:t>git config --global alias.g </a:t>
            </a:r>
            <a:r>
              <a:rPr lang="en-US" dirty="0" smtClean="0">
                <a:latin typeface="Courier New"/>
                <a:cs typeface="Courier New"/>
              </a:rPr>
              <a:t>"-</a:t>
            </a:r>
            <a:r>
              <a:rPr lang="en-US" dirty="0">
                <a:latin typeface="Courier New"/>
                <a:cs typeface="Courier New"/>
              </a:rPr>
              <a:t>c </a:t>
            </a:r>
            <a:r>
              <a:rPr lang="en-US" dirty="0" err="1">
                <a:latin typeface="Courier New"/>
                <a:cs typeface="Courier New"/>
              </a:rPr>
              <a:t>color.grep.linenumber</a:t>
            </a:r>
            <a:r>
              <a:rPr lang="en-US" dirty="0">
                <a:latin typeface="Courier New"/>
                <a:cs typeface="Courier New"/>
              </a:rPr>
              <a:t>=\"bold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color.grep.filename</a:t>
            </a:r>
            <a:r>
              <a:rPr lang="en-US" dirty="0">
                <a:latin typeface="Courier New"/>
                <a:cs typeface="Courier New"/>
              </a:rPr>
              <a:t>=\"bold green\" \</a:t>
            </a:r>
          </a:p>
          <a:p>
            <a:r>
              <a:rPr lang="en-US" dirty="0">
                <a:latin typeface="Courier New"/>
                <a:cs typeface="Courier New"/>
              </a:rPr>
              <a:t>            -c </a:t>
            </a:r>
            <a:r>
              <a:rPr lang="en-US" dirty="0" err="1">
                <a:latin typeface="Courier New"/>
                <a:cs typeface="Courier New"/>
              </a:rPr>
              <a:t>color.grep.match</a:t>
            </a:r>
            <a:r>
              <a:rPr lang="en-US" dirty="0">
                <a:latin typeface="Courier New"/>
                <a:cs typeface="Courier New"/>
              </a:rPr>
              <a:t>=\"reverse yellow\" </a:t>
            </a:r>
            <a:r>
              <a:rPr lang="en-US" dirty="0" smtClean="0">
                <a:latin typeface="Courier New"/>
                <a:cs typeface="Courier New"/>
              </a:rPr>
              <a:t>\</a:t>
            </a:r>
          </a:p>
          <a:p>
            <a:r>
              <a:rPr lang="en-US" dirty="0" smtClean="0">
                <a:latin typeface="Courier New"/>
                <a:cs typeface="Courier New"/>
              </a:rPr>
              <a:t>            grep -</a:t>
            </a:r>
            <a:r>
              <a:rPr lang="en-US" dirty="0">
                <a:latin typeface="Courier New"/>
                <a:cs typeface="Courier New"/>
              </a:rPr>
              <a:t>-break --heading </a:t>
            </a:r>
            <a:r>
              <a:rPr lang="en-US" dirty="0" smtClean="0">
                <a:latin typeface="Courier New"/>
                <a:cs typeface="Courier New"/>
              </a:rPr>
              <a:t>–n"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29952" y="263677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prefix matches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9952" y="1791238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filename above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71121" y="263777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71121" y="169803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704520" y="2608553"/>
            <a:ext cx="3308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grep.lineNumber</a:t>
            </a:r>
            <a:r>
              <a:rPr lang="en-US" sz="1800" dirty="0" smtClean="0">
                <a:latin typeface="Courier New"/>
                <a:cs typeface="Courier New"/>
              </a:rPr>
              <a:t> = true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15809" y="2292298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410999" y="2620528"/>
            <a:ext cx="24015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--line-number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453333" y="1789760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--heading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529952" y="1499969"/>
            <a:ext cx="50875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empty line between matches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71121" y="1196642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453333" y="1498491"/>
            <a:ext cx="1651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--break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77431" y="2947263"/>
            <a:ext cx="6115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/>
                <a:cs typeface="Courier New"/>
              </a:rPr>
              <a:t>git config --global </a:t>
            </a:r>
            <a:r>
              <a:rPr lang="en-US" sz="1800" b="1" dirty="0" err="1" smtClean="0">
                <a:latin typeface="Courier New"/>
                <a:cs typeface="Courier New"/>
              </a:rPr>
              <a:t>grep.lineNumber</a:t>
            </a:r>
            <a:r>
              <a:rPr lang="en-US" sz="1800" b="1" dirty="0" smtClean="0">
                <a:latin typeface="Courier New"/>
                <a:cs typeface="Courier New"/>
              </a:rPr>
              <a:t> </a:t>
            </a:r>
            <a:r>
              <a:rPr lang="en-US" sz="1800" b="1" dirty="0">
                <a:latin typeface="Courier New"/>
                <a:cs typeface="Courier New"/>
              </a:rPr>
              <a:t>true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22037" y="11387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"Money"</a:t>
            </a:r>
          </a:p>
        </p:txBody>
      </p:sp>
      <p:sp>
        <p:nvSpPr>
          <p:cNvPr id="3" name="Rectangle 2"/>
          <p:cNvSpPr/>
          <p:nvPr/>
        </p:nvSpPr>
        <p:spPr>
          <a:xfrm>
            <a:off x="871121" y="3529642"/>
            <a:ext cx="802730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</a:t>
            </a:r>
          </a:p>
          <a:p>
            <a:r>
              <a:rPr lang="en-US" b="1" dirty="0">
                <a:latin typeface="Courier New"/>
                <a:cs typeface="Courier New"/>
              </a:rPr>
              <a:t>21</a:t>
            </a:r>
            <a:r>
              <a:rPr lang="en-US" dirty="0">
                <a:latin typeface="Courier New"/>
                <a:cs typeface="Courier New"/>
              </a:rPr>
              <a:t>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984712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087800" y="4891804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  <a:hlinkClick r:id="rId3"/>
              </a:rPr>
              <a:t>https://git-scm.com/docs/git-grep</a:t>
            </a:r>
            <a:endParaRPr lang="en-US" sz="900" dirty="0">
              <a:latin typeface="Open Sans Light"/>
              <a:cs typeface="Open Sans Ligh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–-cached -i "Money"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only in </a:t>
            </a:r>
            <a:r>
              <a:rPr lang="en-US" sz="1600" b="1" dirty="0" smtClean="0">
                <a:latin typeface="Open Sans Light"/>
                <a:cs typeface="Open Sans Light"/>
              </a:rPr>
              <a:t>Staging</a:t>
            </a:r>
            <a:r>
              <a:rPr lang="en-US" sz="1600" dirty="0" smtClean="0">
                <a:latin typeface="Open Sans Light"/>
                <a:cs typeface="Open Sans Light"/>
              </a:rPr>
              <a:t> containing text which match a specification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266606" y="1848027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--untracked </a:t>
            </a: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(also)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4801436" y="2473876"/>
            <a:ext cx="1495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--cached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(instead</a:t>
            </a:r>
            <a:r>
              <a:rPr lang="en-US" sz="1800" b="1" dirty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836" y="1059961"/>
            <a:ext cx="7652216" cy="782336"/>
          </a:xfrm>
          <a:prstGeom prst="rect">
            <a:avLst/>
          </a:prstGeom>
        </p:spPr>
      </p:pic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515940" y="2413461"/>
            <a:ext cx="31101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--no-exclude-standard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748785" y="1858490"/>
            <a:ext cx="14957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(default</a:t>
            </a:r>
          </a:p>
          <a:p>
            <a:pPr algn="r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tracked)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6606" y="3211304"/>
            <a:ext cx="21909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  <a:t>--no-index</a:t>
            </a:r>
            <a:br>
              <a:rPr lang="en-US" sz="1800" b="1" dirty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(not managed)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63419" y="3749895"/>
            <a:ext cx="3162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--exclude-standard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(ignore .gitignore)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258" y="1360936"/>
            <a:ext cx="1262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Courier New"/>
                <a:cs typeface="Courier New"/>
              </a:rPr>
              <a:t>.gitignore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2258900" y="2156847"/>
            <a:ext cx="473870" cy="234778"/>
          </a:xfrm>
          <a:prstGeom prst="bentConnector3">
            <a:avLst>
              <a:gd name="adj1" fmla="val 100126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2302596" y="3471615"/>
            <a:ext cx="465934" cy="301526"/>
          </a:xfrm>
          <a:prstGeom prst="bentConnector3">
            <a:avLst>
              <a:gd name="adj1" fmla="val 97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474274" y="2303831"/>
            <a:ext cx="587707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574959" y="4672246"/>
            <a:ext cx="505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ls-files</a:t>
            </a:r>
          </a:p>
        </p:txBody>
      </p:sp>
    </p:spTree>
    <p:extLst>
      <p:ext uri="{BB962C8B-B14F-4D97-AF65-F5344CB8AC3E}">
        <p14:creationId xmlns:p14="http://schemas.microsoft.com/office/powerpoint/2010/main" val="337939169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1" grpId="0"/>
      <p:bldP spid="16" grpId="0"/>
      <p:bldP spid="18" grpId="0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in context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3100386" y="4903788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 Light"/>
                <a:cs typeface="Open Sans Light"/>
              </a:rPr>
              <a:t>https://git-scm.com/book/en/v2/Git-Tools-Searching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–W –i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470890" y="1089448"/>
            <a:ext cx="3916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</a:t>
            </a:r>
            <a:br>
              <a:rPr lang="en-US" sz="1800" dirty="0" smtClean="0">
                <a:latin typeface="Open Sans Light"/>
                <a:cs typeface="Open Sans Light"/>
              </a:rPr>
            </a:br>
            <a:r>
              <a:rPr lang="en-US" sz="1800" dirty="0" smtClean="0">
                <a:latin typeface="Open Sans Light"/>
                <a:cs typeface="Open Sans Light"/>
              </a:rPr>
              <a:t>items matched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1721548" y="1089448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 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774198" y="1089448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1120" y="2057934"/>
            <a:ext cx="8272879" cy="116955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_posts/2016-03-22-manipulate-images-on-mac.md-## Photo editing programs #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_posts/2016-03-22-manipulate-images-on-mac.md-Adobe Photoshop </a:t>
            </a:r>
          </a:p>
          <a:p>
            <a:r>
              <a:rPr lang="en-US" dirty="0">
                <a:latin typeface="Courier New"/>
                <a:cs typeface="Courier New"/>
              </a:rPr>
              <a:t>_posts/2016-03-22-manipulate-images-on-mac.md:is the choice of professionals, and premium features means </a:t>
            </a:r>
            <a:r>
              <a:rPr lang="en-US" b="1" dirty="0">
                <a:latin typeface="Courier New"/>
                <a:cs typeface="Courier New"/>
              </a:rPr>
              <a:t>money</a:t>
            </a:r>
            <a:r>
              <a:rPr lang="en-US" dirty="0">
                <a:latin typeface="Courier New"/>
                <a:cs typeface="Courier Ne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6145551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output lines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50251"/>
            <a:ext cx="83997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Courier New"/>
                <a:cs typeface="Courier New"/>
              </a:rPr>
              <a:t>git config --global </a:t>
            </a:r>
            <a:r>
              <a:rPr lang="en-US" sz="1600" dirty="0" err="1" smtClean="0">
                <a:latin typeface="Courier New"/>
                <a:cs typeface="Courier New"/>
              </a:rPr>
              <a:t>alias.gv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urier New"/>
                <a:cs typeface="Courier New"/>
              </a:rPr>
              <a:t>"grep </a:t>
            </a:r>
            <a:r>
              <a:rPr lang="en-US" sz="1600" dirty="0" smtClean="0">
                <a:latin typeface="Courier New"/>
                <a:cs typeface="Courier New"/>
              </a:rPr>
              <a:t>–C 3 -A 3 –B 3 -W"</a:t>
            </a:r>
            <a:endParaRPr lang="en-US" sz="16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22614" y="109445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lines with -- divider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122614" y="1491954"/>
            <a:ext cx="4474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trailing lines with -- divider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49112" y="1095450"/>
            <a:ext cx="864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-B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49112" y="1480979"/>
            <a:ext cx="7093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-A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269888" y="1078203"/>
            <a:ext cx="27116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--before-context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269888" y="1490476"/>
            <a:ext cx="2711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--after-context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22614" y="1886015"/>
            <a:ext cx="46606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# of leading &amp; trailing lines with --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49112" y="1875040"/>
            <a:ext cx="7995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-C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269888" y="1884537"/>
            <a:ext cx="21732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--context #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err="1" smtClean="0">
                <a:latin typeface="Courier New"/>
                <a:cs typeface="Courier New"/>
              </a:rPr>
              <a:t>gv</a:t>
            </a:r>
            <a:r>
              <a:rPr lang="en-US" sz="1800" b="1" dirty="0" smtClean="0">
                <a:latin typeface="Courier New"/>
                <a:cs typeface="Courier New"/>
              </a:rPr>
              <a:t> "money"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122614" y="376135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text surrounding item found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49112" y="375037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1269888" y="375987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--function-context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105682" y="3349311"/>
            <a:ext cx="48900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print preceding line (like git diff)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32180" y="3338336"/>
            <a:ext cx="6927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-P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252956" y="3347833"/>
            <a:ext cx="29916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--show-function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32" name="Octagon 31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27844973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5" grpId="0"/>
      <p:bldP spid="22" grpId="0"/>
      <p:bldP spid="24" grpId="0"/>
      <p:bldP spid="25" grpId="0"/>
      <p:bldP spid="26" grpId="0"/>
      <p:bldP spid="27" grpId="0"/>
      <p:bldP spid="30" grpId="0"/>
      <p:bldP spid="34" grpId="0"/>
      <p:bldP spid="35" grpId="0"/>
      <p:bldP spid="36" grpId="0"/>
      <p:bldP spid="23" grpId="0"/>
      <p:bldP spid="28" grpId="0"/>
      <p:bldP spid="3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regular expressions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–- "</a:t>
            </a:r>
            <a:r>
              <a:rPr lang="en-US" sz="1800" b="1" dirty="0" err="1" smtClean="0">
                <a:latin typeface="Courier New"/>
                <a:cs typeface="Courier New"/>
              </a:rPr>
              <a:t>colou?r</a:t>
            </a:r>
            <a:r>
              <a:rPr lang="en-US" sz="1800" b="1" dirty="0" smtClean="0">
                <a:latin typeface="Courier New"/>
                <a:cs typeface="Courier New"/>
              </a:rPr>
              <a:t>"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42338" y="1879942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--basic-regexp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4787304" y="1521738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fixed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787304" y="1186192"/>
            <a:ext cx="29581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u="sng" dirty="0" smtClean="0">
                <a:latin typeface="Open Sans Light"/>
                <a:cs typeface="Open Sans Light"/>
              </a:rPr>
              <a:t>CONFIGURATION FILE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225321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--extended-regexp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1905000" y="1521738"/>
            <a:ext cx="23283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--fixed-strings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2042338" y="2576810"/>
            <a:ext cx="21909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--perl-regexp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4787304" y="1873429"/>
            <a:ext cx="35664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basic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787304" y="222512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extended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4787304" y="2576810"/>
            <a:ext cx="4263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err="1" smtClean="0">
                <a:latin typeface="Courier New"/>
                <a:cs typeface="Courier New"/>
              </a:rPr>
              <a:t>grep.patternType</a:t>
            </a:r>
            <a:r>
              <a:rPr lang="en-US" sz="1800" dirty="0" smtClean="0">
                <a:latin typeface="Courier New"/>
                <a:cs typeface="Courier New"/>
              </a:rPr>
              <a:t> = perl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30113" y="1869935"/>
            <a:ext cx="6067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-B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903389" y="2243205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-E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903389" y="1511731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-F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03389" y="2566803"/>
            <a:ext cx="7335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-P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5402" y="3102044"/>
            <a:ext cx="6447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git config --global </a:t>
            </a:r>
            <a:r>
              <a:rPr lang="en-US" sz="1800" dirty="0" err="1">
                <a:latin typeface="Courier New"/>
                <a:cs typeface="Courier New"/>
              </a:rPr>
              <a:t>grep.extendRegexp</a:t>
            </a:r>
            <a:r>
              <a:rPr lang="en-US" sz="1800" dirty="0">
                <a:latin typeface="Courier New"/>
                <a:cs typeface="Courier New"/>
              </a:rPr>
              <a:t> true</a:t>
            </a:r>
          </a:p>
          <a:p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4564330" y="3724425"/>
            <a:ext cx="44483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reverse match (items NOT containing)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261859" y="372542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-v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955578" y="3748375"/>
            <a:ext cx="24144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--invert-match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527" y="4765388"/>
            <a:ext cx="41791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</a:rPr>
              <a:t>http://</a:t>
            </a:r>
            <a:r>
              <a:rPr lang="en-US" sz="900" dirty="0" err="1">
                <a:latin typeface="Open Sans Light"/>
                <a:cs typeface="Open Sans Light"/>
              </a:rPr>
              <a:t>stackoverflow.com</a:t>
            </a:r>
            <a:r>
              <a:rPr lang="en-US" sz="900" dirty="0">
                <a:latin typeface="Open Sans Light"/>
                <a:cs typeface="Open Sans Light"/>
              </a:rPr>
              <a:t>/questions/9045435/search-git-commits-using-regex</a:t>
            </a:r>
          </a:p>
        </p:txBody>
      </p:sp>
    </p:spTree>
    <p:extLst>
      <p:ext uri="{BB962C8B-B14F-4D97-AF65-F5344CB8AC3E}">
        <p14:creationId xmlns:p14="http://schemas.microsoft.com/office/powerpoint/2010/main" val="203458798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49" grpId="0"/>
      <p:bldP spid="50" grpId="0"/>
      <p:bldP spid="2" grpId="0"/>
      <p:bldP spid="20" grpId="0"/>
      <p:bldP spid="21" grpId="0"/>
      <p:bldP spid="2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https://git-scm.com/book/en/v2/Git-Tools-Searching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12900" y="207918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Courier New"/>
                <a:cs typeface="Courier New"/>
              </a:rPr>
              <a:t>git &lt;command&gt; [&lt;revision&gt;...] -- [&lt;file&gt;...</a:t>
            </a:r>
            <a:r>
              <a:rPr lang="en-US" sz="1800" dirty="0" smtClean="0">
                <a:latin typeface="Courier New"/>
                <a:cs typeface="Courier New"/>
              </a:rPr>
              <a:t>]</a:t>
            </a:r>
            <a:endParaRPr lang="en-US" sz="18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76519" y="1521010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076519" y="1902317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76519" y="2283624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076519" y="3046238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076519" y="3427545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34338" y="1522010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-e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534338" y="1891342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534338" y="2272649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534338" y="3035263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534338" y="3416570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669542" y="3796877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~/.gitignore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-e money -–or foo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228056" y="1237344"/>
            <a:ext cx="67845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PROTIP: Quotes are needed only if spaces are in search term.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0079" y="854203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-c money</a:t>
            </a:r>
          </a:p>
        </p:txBody>
      </p:sp>
      <p:sp>
        <p:nvSpPr>
          <p:cNvPr id="6" name="Octagon 5"/>
          <p:cNvSpPr/>
          <p:nvPr/>
        </p:nvSpPr>
        <p:spPr>
          <a:xfrm>
            <a:off x="8092721" y="266841"/>
            <a:ext cx="691443" cy="531259"/>
          </a:xfrm>
          <a:prstGeom prst="octagon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53955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3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limits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-- </a:t>
            </a:r>
            <a:r>
              <a:rPr lang="en-US" sz="1800" b="1" i="1" dirty="0" smtClean="0">
                <a:solidFill>
                  <a:schemeClr val="accent5"/>
                </a:solidFill>
                <a:latin typeface="Courier New"/>
                <a:cs typeface="Courier New"/>
              </a:rPr>
              <a:t>limiters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298222" y="279388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2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95896" y="280744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descend into at most 2 directory levels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4293071" y="314805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(ignored if file wildcards are specified)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309512" y="2452397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--max-depth -1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307186" y="2465963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no limit to levels of directory to descend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38301" y="854203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gl -i "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foo" 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–- '*.</a:t>
            </a:r>
            <a:r>
              <a:rPr lang="en-US" sz="1800" b="1" dirty="0" err="1" smtClean="0">
                <a:solidFill>
                  <a:schemeClr val="accent5"/>
                </a:solidFill>
                <a:latin typeface="Courier New"/>
                <a:cs typeface="Courier New"/>
              </a:rPr>
              <a:t>rb</a:t>
            </a:r>
            <a:r>
              <a:rPr lang="en-US" sz="18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'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93243" y="3573073"/>
            <a:ext cx="363971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-l | -L | </a:t>
            </a:r>
            <a:b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</a:br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--name-only |</a:t>
            </a:r>
          </a:p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--files-with-matches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4194971" y="3586639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list files only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7567781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2" grpId="0"/>
      <p:bldP spid="2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user statistics</a:t>
            </a:r>
            <a:endParaRPr lang="en-US" dirty="0"/>
          </a:p>
        </p:txBody>
      </p:sp>
      <p:pic>
        <p:nvPicPr>
          <p:cNvPr id="4" name="Content Placeholder 3" descr="Screen Shot 2016-09-05 at 2.45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9362"/>
          <a:stretch>
            <a:fillRect/>
          </a:stretch>
        </p:blipFill>
        <p:spPr>
          <a:xfrm>
            <a:off x="934370" y="166255"/>
            <a:ext cx="8146762" cy="3394075"/>
          </a:xfrm>
        </p:spPr>
      </p:pic>
      <p:sp>
        <p:nvSpPr>
          <p:cNvPr id="5" name="Rectangle 4"/>
          <p:cNvSpPr/>
          <p:nvPr/>
        </p:nvSpPr>
        <p:spPr>
          <a:xfrm>
            <a:off x="934370" y="376318"/>
            <a:ext cx="2369865" cy="89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err="1" smtClean="0"/>
          </a:p>
        </p:txBody>
      </p:sp>
      <p:sp>
        <p:nvSpPr>
          <p:cNvPr id="3" name="Oval Callout 2"/>
          <p:cNvSpPr/>
          <p:nvPr/>
        </p:nvSpPr>
        <p:spPr>
          <a:xfrm>
            <a:off x="1175218" y="482157"/>
            <a:ext cx="1611626" cy="611518"/>
          </a:xfrm>
          <a:prstGeom prst="wedgeEllipseCallout">
            <a:avLst>
              <a:gd name="adj1" fmla="val 41520"/>
              <a:gd name="adj2" fmla="val 79481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newbie?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934370" y="2491192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popular?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667770" y="2280469"/>
            <a:ext cx="2034286" cy="611518"/>
          </a:xfrm>
          <a:prstGeom prst="wedgeEllipseCallout">
            <a:avLst>
              <a:gd name="adj1" fmla="val 19471"/>
              <a:gd name="adj2" fmla="val -99365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tenacious?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2875035" y="2515668"/>
            <a:ext cx="2034286" cy="611518"/>
          </a:xfrm>
          <a:prstGeom prst="wedgeEllipseCallout">
            <a:avLst>
              <a:gd name="adj1" fmla="val -66078"/>
              <a:gd name="adj2" fmla="val -89750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respected?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2347697" y="3484093"/>
            <a:ext cx="1734885" cy="611518"/>
          </a:xfrm>
          <a:prstGeom prst="wedgeEllipseCallout">
            <a:avLst>
              <a:gd name="adj1" fmla="val -8612"/>
              <a:gd name="adj2" fmla="val -76288"/>
            </a:avLst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Open Sans Light"/>
                <a:cs typeface="Open Sans Light"/>
              </a:rPr>
              <a:t>creative?</a:t>
            </a:r>
          </a:p>
        </p:txBody>
      </p:sp>
    </p:spTree>
    <p:extLst>
      <p:ext uri="{BB962C8B-B14F-4D97-AF65-F5344CB8AC3E}">
        <p14:creationId xmlns:p14="http://schemas.microsoft.com/office/powerpoint/2010/main" val="257457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match text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dirty="0" smtClean="0">
                <a:solidFill>
                  <a:schemeClr val="accent1"/>
                </a:solidFill>
                <a:latin typeface="Courier New"/>
                <a:cs typeface="Courier New"/>
              </a:rPr>
              <a:t>–l foo</a:t>
            </a:r>
            <a:endParaRPr lang="en-US" sz="1800" b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1467432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1480998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72246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Grep target format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https://git-scm.com/docs/git-grep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8255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grep </a:t>
            </a:r>
            <a:r>
              <a:rPr lang="en-US" sz="1800" b="1" i="1" dirty="0" smtClean="0">
                <a:solidFill>
                  <a:schemeClr val="accent1"/>
                </a:solidFill>
                <a:latin typeface="Courier New"/>
                <a:cs typeface="Courier New"/>
              </a:rPr>
              <a:t>options</a:t>
            </a:r>
            <a:endParaRPr lang="en-US" sz="1800" b="1" i="1" dirty="0">
              <a:solidFill>
                <a:schemeClr val="accent5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8" y="153773"/>
            <a:ext cx="72669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identify files containing text which match a specification.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298222" y="3485321"/>
            <a:ext cx="2935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[ -a | --text ]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4295896" y="3498887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process binary files as if they were text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2901" y="3824838"/>
            <a:ext cx="36397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/>
            <a:r>
              <a:rPr lang="en-US" sz="1800" b="1" dirty="0" smtClean="0">
                <a:solidFill>
                  <a:srgbClr val="0078C9"/>
                </a:solidFill>
                <a:latin typeface="Courier New"/>
                <a:cs typeface="Courier New"/>
              </a:rPr>
              <a:t>-I</a:t>
            </a:r>
            <a:endParaRPr lang="en-US" sz="1800" b="1" dirty="0">
              <a:solidFill>
                <a:srgbClr val="0078C9"/>
              </a:solidFill>
              <a:latin typeface="Courier New"/>
              <a:cs typeface="Courier New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4315177" y="3838404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= don't match pattern in binary files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586396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separate word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586396" y="2071959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upper or lower case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71121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-w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871121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</a:t>
            </a:r>
            <a:endParaRPr lang="en-US" sz="1800" b="1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1125704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3" grpId="0"/>
      <p:bldP spid="54" grpId="0"/>
      <p:bldP spid="55" grpId="0"/>
      <p:bldP spid="15" grpId="0"/>
      <p:bldP spid="16" grpId="0"/>
      <p:bldP spid="18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Clean Working Tree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2969019" y="4809580"/>
            <a:ext cx="604361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900" dirty="0">
                <a:latin typeface="Open Sans" charset="0"/>
              </a:rPr>
              <a:t>https://git-scm.com/docs/git-clean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clean –di -n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clean working tree by removing files untracked by version control</a:t>
            </a:r>
            <a:endParaRPr lang="en-US" sz="1600" dirty="0">
              <a:latin typeface="Open Sans Light"/>
              <a:cs typeface="Open Sans Light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018818" y="950245"/>
            <a:ext cx="8640" cy="328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076519" y="1309345"/>
            <a:ext cx="44986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directories (in addition to files)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2076519" y="1690652"/>
            <a:ext cx="39666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interactive (select one file at a time)</a:t>
            </a:r>
            <a:endParaRPr lang="en-US" sz="1800" b="1" dirty="0">
              <a:latin typeface="Open Sans Light"/>
              <a:cs typeface="Open Sans Light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2076519" y="2071959"/>
            <a:ext cx="1742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dry ru</a:t>
            </a:r>
            <a:r>
              <a:rPr lang="en-US" sz="1800" u="sng" dirty="0" smtClean="0">
                <a:latin typeface="Open Sans Light"/>
                <a:cs typeface="Open Sans Light"/>
              </a:rPr>
              <a:t>n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76519" y="2453266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quiet (only report errors)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2076519" y="2834573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all </a:t>
            </a:r>
            <a:r>
              <a:rPr lang="en-US" sz="1800" b="1" dirty="0" smtClean="0">
                <a:latin typeface="Open Sans Light"/>
                <a:cs typeface="Open Sans Light"/>
              </a:rPr>
              <a:t>untracked</a:t>
            </a:r>
            <a:r>
              <a:rPr lang="en-US" sz="1800" dirty="0" smtClean="0">
                <a:latin typeface="Open Sans Light"/>
                <a:cs typeface="Open Sans Light"/>
              </a:rPr>
              <a:t> files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76519" y="3215880"/>
            <a:ext cx="4175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dirty="0" smtClean="0">
                <a:latin typeface="Open Sans Light"/>
                <a:cs typeface="Open Sans Light"/>
              </a:rPr>
              <a:t>remove only files ignored by Git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1534338" y="1310345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1534338" y="1679677"/>
            <a:ext cx="5681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-i 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534338" y="2060984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-n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1534338" y="2442291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-q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34338" y="2823598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1534338" y="3204905"/>
            <a:ext cx="541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-X</a:t>
            </a:r>
            <a:endParaRPr lang="en-US" sz="1800" b="1" u="sng" dirty="0">
              <a:latin typeface="Courier New"/>
              <a:cs typeface="Courier New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5487137" y="3191638"/>
            <a:ext cx="15852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Open Sans Light"/>
                <a:cs typeface="Open Sans Light"/>
              </a:rPr>
              <a:t>.gitignore</a:t>
            </a:r>
            <a:endParaRPr lang="en-US" sz="1800" b="1" u="sng" dirty="0">
              <a:latin typeface="Open Sans Light"/>
              <a:cs typeface="Open Sans Light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765300" y="4254982"/>
            <a:ext cx="7712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2000" b="1" dirty="0" smtClean="0">
                <a:latin typeface="Open Sans Light"/>
                <a:cs typeface="Open Sans Light"/>
              </a:rPr>
              <a:t>PROTIP: Put –n at the end so it can be removed by backspace.</a:t>
            </a:r>
            <a:endParaRPr lang="en-US" sz="2000" b="1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5517029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ignore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4269" y="4745225"/>
            <a:ext cx="20976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Open Sans Light"/>
                <a:cs typeface="Open Sans Light"/>
              </a:rPr>
              <a:t>https://git-scm.com/docs/git-grep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900" y="532471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 ls-files –-others –ignored –exclude-standard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1499" y="153773"/>
            <a:ext cx="63277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Open Sans Light"/>
                <a:cs typeface="Open Sans Light"/>
              </a:rPr>
              <a:t>list files being ignored</a:t>
            </a:r>
            <a:endParaRPr lang="en-US" sz="1600" dirty="0">
              <a:latin typeface="Open Sans Light"/>
              <a:cs typeface="Open Sans Light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65809" y="1735497"/>
            <a:ext cx="7712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800" b="1" dirty="0" smtClean="0">
                <a:latin typeface="Courier New"/>
                <a:cs typeface="Courier New"/>
              </a:rPr>
              <a:t>gitk -–all `git reflog | cut –c1-7`&amp;</a:t>
            </a:r>
            <a:endParaRPr lang="en-US" sz="18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6469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Internals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78369" y="166255"/>
            <a:ext cx="7737451" cy="489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</a:t>
            </a:r>
            <a:r>
              <a:rPr lang="de-DE" sz="1200" dirty="0">
                <a:latin typeface="Courier New"/>
                <a:cs typeface="Courier New"/>
              </a:rPr>
              <a:t>-- </a:t>
            </a:r>
            <a:r>
              <a:rPr lang="de-DE" sz="1200" dirty="0" err="1">
                <a:latin typeface="Courier New"/>
                <a:cs typeface="Courier New"/>
              </a:rPr>
              <a:t>index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info</a:t>
            </a:r>
          </a:p>
          <a:p>
            <a:r>
              <a:rPr lang="en-US" sz="1200" dirty="0">
                <a:latin typeface="Courier New"/>
                <a:cs typeface="Courier New"/>
              </a:rPr>
              <a:t>|   `-- exclude</a:t>
            </a:r>
          </a:p>
          <a:p>
            <a:r>
              <a:rPr lang="en-US" sz="1200" dirty="0">
                <a:latin typeface="Courier New"/>
                <a:cs typeface="Courier New"/>
              </a:rPr>
              <a:t>|-- logs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HEAD</a:t>
            </a:r>
          </a:p>
          <a:p>
            <a:r>
              <a:rPr lang="en-US" sz="1200" dirty="0">
                <a:latin typeface="Courier New"/>
                <a:cs typeface="Courier New"/>
              </a:rPr>
              <a:t>|   `-- refs</a:t>
            </a:r>
          </a:p>
          <a:p>
            <a:r>
              <a:rPr lang="en-US" sz="1200" dirty="0">
                <a:latin typeface="Courier New"/>
                <a:cs typeface="Courier New"/>
              </a:rPr>
              <a:t>|   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       `--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|        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|            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|-- objects</a:t>
            </a:r>
          </a:p>
          <a:p>
            <a:r>
              <a:rPr lang="de-DE" sz="1200" dirty="0">
                <a:latin typeface="Courier New"/>
                <a:cs typeface="Courier New"/>
              </a:rPr>
              <a:t>|   |-- 00</a:t>
            </a:r>
          </a:p>
          <a:p>
            <a:r>
              <a:rPr lang="de-DE" sz="1200" dirty="0">
                <a:latin typeface="Courier New"/>
                <a:cs typeface="Courier New"/>
              </a:rPr>
              <a:t>|   |   |-- 0845179832190a64352439f621bb797d05f826</a:t>
            </a:r>
          </a:p>
          <a:p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b="1" dirty="0">
                <a:latin typeface="Courier New"/>
                <a:cs typeface="Courier New"/>
              </a:rPr>
              <a:t>01</a:t>
            </a:r>
            <a:endParaRPr lang="de-DE" sz="1200" b="1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|   </a:t>
            </a:r>
            <a:r>
              <a:rPr lang="de-DE" sz="1200" dirty="0">
                <a:latin typeface="Courier New"/>
                <a:cs typeface="Courier New"/>
              </a:rPr>
              <a:t>|   |-- </a:t>
            </a:r>
            <a:r>
              <a:rPr lang="de-DE" sz="1200" dirty="0" smtClean="0">
                <a:latin typeface="Courier New"/>
                <a:cs typeface="Courier New"/>
              </a:rPr>
              <a:t>17df35ff39701b1d10f996160b90c8b2b5d753</a:t>
            </a:r>
          </a:p>
          <a:p>
            <a:r>
              <a:rPr lang="en-US" sz="1200" dirty="0">
                <a:latin typeface="Courier New"/>
                <a:cs typeface="Courier New"/>
              </a:rPr>
              <a:t>|-- packed-refs</a:t>
            </a:r>
          </a:p>
          <a:p>
            <a:r>
              <a:rPr lang="en-US" sz="1200" dirty="0">
                <a:latin typeface="Courier New"/>
                <a:cs typeface="Courier New"/>
              </a:rPr>
              <a:t>`-- refs</a:t>
            </a:r>
          </a:p>
          <a:p>
            <a:r>
              <a:rPr lang="en-US" sz="1200" dirty="0">
                <a:latin typeface="Courier New"/>
                <a:cs typeface="Courier New"/>
              </a:rPr>
              <a:t>    |-- heads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master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    |-- remotes</a:t>
            </a:r>
          </a:p>
          <a:p>
            <a:r>
              <a:rPr lang="de-DE" sz="1200" dirty="0">
                <a:latin typeface="Courier New"/>
                <a:cs typeface="Courier New"/>
              </a:rPr>
              <a:t>    |   `-- </a:t>
            </a:r>
            <a:r>
              <a:rPr lang="de-DE" sz="1200" dirty="0" err="1">
                <a:latin typeface="Courier New"/>
                <a:cs typeface="Courier New"/>
              </a:rPr>
              <a:t>origin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    |       `-- HEAD</a:t>
            </a:r>
          </a:p>
          <a:p>
            <a:r>
              <a:rPr lang="en-US" sz="1200" dirty="0">
                <a:latin typeface="Courier New"/>
                <a:cs typeface="Courier New"/>
              </a:rPr>
              <a:t>    `-- </a:t>
            </a:r>
            <a:r>
              <a:rPr lang="en-US" sz="1200" dirty="0" smtClean="0">
                <a:latin typeface="Courier New"/>
                <a:cs typeface="Courier New"/>
              </a:rPr>
              <a:t>tags</a:t>
            </a:r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94764" y="2704224"/>
            <a:ext cx="1427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 smtClean="0">
                <a:latin typeface="Open Sans Light"/>
                <a:cs typeface="Open Sans Light"/>
              </a:rPr>
              <a:t>= (40 </a:t>
            </a:r>
            <a:r>
              <a:rPr lang="nl-NL" i="1" dirty="0" err="1">
                <a:latin typeface="Open Sans Light"/>
                <a:cs typeface="Open Sans Light"/>
              </a:rPr>
              <a:t>hex</a:t>
            </a:r>
            <a:r>
              <a:rPr lang="nl-NL" i="1" dirty="0">
                <a:latin typeface="Open Sans Light"/>
                <a:cs typeface="Open Sans Light"/>
              </a:rPr>
              <a:t> </a:t>
            </a:r>
            <a:r>
              <a:rPr lang="nl-NL" i="1" dirty="0" err="1" smtClean="0">
                <a:latin typeface="Open Sans Light"/>
                <a:cs typeface="Open Sans Light"/>
              </a:rPr>
              <a:t>digits</a:t>
            </a:r>
            <a:r>
              <a:rPr lang="nl-NL" i="1" dirty="0" smtClean="0">
                <a:latin typeface="Open Sans Light"/>
                <a:cs typeface="Open Sans Light"/>
              </a:rPr>
              <a:t>)</a:t>
            </a:r>
            <a:endParaRPr lang="en-US" i="1" dirty="0">
              <a:latin typeface="Open Sans Light"/>
              <a:cs typeface="Open Sans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8014" y="3390431"/>
            <a:ext cx="2554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nl-NL" dirty="0" err="1" smtClean="0">
                <a:latin typeface="Courier New"/>
                <a:cs typeface="Courier New"/>
              </a:rPr>
              <a:t>cat</a:t>
            </a:r>
            <a:r>
              <a:rPr lang="nl-NL" dirty="0" smtClean="0">
                <a:latin typeface="Courier New"/>
                <a:cs typeface="Courier New"/>
              </a:rPr>
              <a:t>-file </a:t>
            </a:r>
            <a:r>
              <a:rPr lang="en-US" dirty="0" smtClean="0">
                <a:latin typeface="Courier New"/>
                <a:cs typeface="Courier New"/>
              </a:rPr>
              <a:t>–</a:t>
            </a:r>
            <a:r>
              <a:rPr lang="nl-NL" dirty="0" smtClean="0">
                <a:latin typeface="Courier New"/>
                <a:cs typeface="Courier New"/>
              </a:rPr>
              <a:t>p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17df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558" y="3046110"/>
            <a:ext cx="2123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latin typeface="Courier New"/>
                <a:cs typeface="Courier New"/>
              </a:rPr>
              <a:t>git </a:t>
            </a:r>
            <a:r>
              <a:rPr lang="en-US" dirty="0" smtClean="0">
                <a:latin typeface="Courier New"/>
                <a:cs typeface="Courier New"/>
              </a:rPr>
              <a:t>rev-</a:t>
            </a:r>
            <a:r>
              <a:rPr lang="nl-NL" dirty="0" err="1" smtClean="0">
                <a:latin typeface="Courier New"/>
                <a:cs typeface="Courier New"/>
              </a:rPr>
              <a:t>parse</a:t>
            </a:r>
            <a:r>
              <a:rPr lang="nl-NL" dirty="0" smtClean="0">
                <a:latin typeface="Courier New"/>
                <a:cs typeface="Courier New"/>
              </a:rPr>
              <a:t> </a:t>
            </a:r>
            <a:r>
              <a:rPr lang="nl-NL" b="1" dirty="0" smtClean="0">
                <a:latin typeface="Courier New"/>
                <a:cs typeface="Courier New"/>
              </a:rPr>
              <a:t>01</a:t>
            </a:r>
            <a:r>
              <a:rPr lang="nl-NL" dirty="0" smtClean="0">
                <a:latin typeface="Courier New"/>
                <a:cs typeface="Courier New"/>
              </a:rPr>
              <a:t>17</a:t>
            </a:r>
            <a:endParaRPr lang="en-US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85627" y="3234962"/>
            <a:ext cx="433931" cy="3507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704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 dangling blobs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Check object database for "dangling blobs" and commits:</a:t>
            </a:r>
            <a:endParaRPr lang="en-US" dirty="0"/>
          </a:p>
          <a:p>
            <a:pPr marL="300038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git fsck</a:t>
            </a:r>
          </a:p>
          <a:p>
            <a:pPr marL="300038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r>
              <a:rPr lang="en-US" dirty="0" smtClean="0"/>
              <a:t>Iterate through dangling </a:t>
            </a:r>
            <a:r>
              <a:rPr lang="en-US" dirty="0"/>
              <a:t>blobs </a:t>
            </a:r>
            <a:r>
              <a:rPr lang="en-US" dirty="0" smtClean="0"/>
              <a:t>to </a:t>
            </a:r>
            <a:r>
              <a:rPr lang="en-US" dirty="0"/>
              <a:t>recover them as files named after their </a:t>
            </a:r>
            <a:r>
              <a:rPr lang="en-US" dirty="0" smtClean="0"/>
              <a:t>hashes:</a:t>
            </a:r>
            <a:endParaRPr lang="en-US" dirty="0"/>
          </a:p>
          <a:p>
            <a:pPr marL="300038" lvl="1" indent="0">
              <a:buNone/>
            </a:pPr>
            <a:r>
              <a:rPr lang="en-US" dirty="0">
                <a:latin typeface="Courier New"/>
                <a:cs typeface="Courier New"/>
              </a:rPr>
              <a:t>for blob in $(git fsck --lost-found | </a:t>
            </a:r>
            <a:r>
              <a:rPr lang="en-US" dirty="0" err="1">
                <a:latin typeface="Courier New"/>
                <a:cs typeface="Courier New"/>
              </a:rPr>
              <a:t>awk</a:t>
            </a:r>
            <a:r>
              <a:rPr lang="en-US" dirty="0">
                <a:latin typeface="Courier New"/>
                <a:cs typeface="Courier New"/>
              </a:rPr>
              <a:t> '$2 == "blob" { print $3 }'); do git cat-file -p $blob &gt; $</a:t>
            </a:r>
            <a:r>
              <a:rPr lang="en-US" dirty="0" err="1">
                <a:latin typeface="Courier New"/>
                <a:cs typeface="Courier New"/>
              </a:rPr>
              <a:t>blob.txt</a:t>
            </a:r>
            <a:r>
              <a:rPr lang="en-US" dirty="0">
                <a:latin typeface="Courier New"/>
                <a:cs typeface="Courier New"/>
              </a:rPr>
              <a:t>; </a:t>
            </a:r>
            <a:r>
              <a:rPr lang="en-US" dirty="0" smtClean="0">
                <a:latin typeface="Courier New"/>
                <a:cs typeface="Courier New"/>
              </a:rPr>
              <a:t>done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3778" y="4928465"/>
            <a:ext cx="6960222" cy="23083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900" dirty="0">
                <a:latin typeface="Courier New Light"/>
                <a:cs typeface="Courier New Light"/>
              </a:rPr>
              <a:t>http://</a:t>
            </a:r>
            <a:r>
              <a:rPr lang="en-US" sz="900" dirty="0" err="1">
                <a:latin typeface="Courier New Light"/>
                <a:cs typeface="Courier New Light"/>
              </a:rPr>
              <a:t>blog.ch.atosconsulting.com</a:t>
            </a:r>
            <a:r>
              <a:rPr lang="en-US" sz="900" dirty="0">
                <a:latin typeface="Courier New Light"/>
                <a:cs typeface="Courier New Light"/>
              </a:rPr>
              <a:t>/git-recovering-from-mistakes/</a:t>
            </a:r>
          </a:p>
        </p:txBody>
      </p:sp>
    </p:spTree>
    <p:extLst>
      <p:ext uri="{BB962C8B-B14F-4D97-AF65-F5344CB8AC3E}">
        <p14:creationId xmlns:p14="http://schemas.microsoft.com/office/powerpoint/2010/main" val="2961999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QUIZ: multiple choice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457200" indent="-457200">
              <a:buFont typeface="+mj-lt"/>
              <a:buAutoNum type="arabicPeriod" startAt="11"/>
            </a:pPr>
            <a:r>
              <a:rPr lang="en-US" sz="2000" dirty="0">
                <a:latin typeface="Open Sans "/>
                <a:ea typeface="ＭＳ Ｐゴシック" charset="0"/>
                <a:cs typeface="Open Sans "/>
              </a:rPr>
              <a:t>Does GitHub have a limit on file size?</a:t>
            </a: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have a limit on repo size?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 startAt="11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What happens when a repo goes beyond that limit?</a:t>
            </a:r>
          </a:p>
          <a:p>
            <a:pPr marL="342900" indent="-342900">
              <a:buFont typeface="+mj-lt"/>
              <a:buAutoNum type="arabicPeriod" startAt="11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468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100 MB. 25 MB if added in a browser.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124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1 GB.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5328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GitHub sends you an email is sent.</a:t>
            </a:r>
          </a:p>
          <a:p>
            <a:r>
              <a:rPr lang="en-US" sz="1800" dirty="0" smtClean="0">
                <a:latin typeface="Open Sans"/>
                <a:cs typeface="Open Sans"/>
              </a:rPr>
              <a:t>(So make GitHub an approved email, not spam).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https</a:t>
            </a:r>
            <a:r>
              <a:rPr lang="en-US" sz="1800" dirty="0">
                <a:latin typeface="Open Sans"/>
                <a:cs typeface="Open Sans"/>
              </a:rPr>
              <a:t>://help.github.com/articles/what-is-my-disk-quota/</a:t>
            </a:r>
          </a:p>
        </p:txBody>
      </p:sp>
    </p:spTree>
    <p:extLst>
      <p:ext uri="{BB962C8B-B14F-4D97-AF65-F5344CB8AC3E}">
        <p14:creationId xmlns:p14="http://schemas.microsoft.com/office/powerpoint/2010/main" val="7800579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Github </a:t>
            </a:r>
            <a:r>
              <a:rPr lang="en-US" dirty="0">
                <a:latin typeface="Open Sans" charset="0"/>
                <a:ea typeface="ＭＳ Ｐゴシック" charset="0"/>
                <a:cs typeface="Open Sans" charset="0"/>
              </a:rPr>
              <a:t>Flavored </a:t>
            </a:r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Markdown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358384"/>
            <a:ext cx="7274467" cy="4157430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#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# Heading </a:t>
            </a: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1.1 #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0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. List 1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[Internal](Heading 1.1)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* 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&lt;a target=“_blank” href=“#Heading1.1”&gt;Internal&lt;/a&gt;</a:t>
            </a:r>
          </a:p>
          <a:p>
            <a:pPr marL="0" indent="0">
              <a:buNone/>
            </a:pPr>
            <a:endParaRPr lang="en-US" sz="1500" dirty="0" smtClean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init</a:t>
            </a: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charset="0"/>
                <a:ea typeface="ＭＳ Ｐゴシック" charset="0"/>
                <a:cs typeface="Courier New" charset="0"/>
              </a:rPr>
              <a:t>   `</a:t>
            </a: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``</a:t>
            </a:r>
          </a:p>
          <a:p>
            <a:pPr marL="0" indent="0"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header1 | numbers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------- | ------: |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ＭＳ Ｐゴシック" charset="0"/>
                <a:cs typeface="Courier New" charset="0"/>
              </a:rPr>
              <a:t>| text 1  |   12.12 |</a:t>
            </a:r>
          </a:p>
          <a:p>
            <a:pPr marL="0" indent="0">
              <a:buFont typeface="Arial" charset="0"/>
              <a:buNone/>
            </a:pPr>
            <a:endParaRPr lang="en-US" sz="1500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44460" y="2810578"/>
            <a:ext cx="2974997" cy="338554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9F5FCF"/>
              </a:buClr>
            </a:pPr>
            <a:r>
              <a:rPr lang="en-US" sz="1600" i="1" dirty="0">
                <a:latin typeface="Open Sans Light"/>
                <a:cs typeface="Open Sans Light"/>
              </a:rPr>
              <a:t>3 spaces before ``` to indent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>
            <a:cxnSpLocks noChangeShapeType="1"/>
          </p:cNvCxnSpPr>
          <p:nvPr/>
        </p:nvCxnSpPr>
        <p:spPr bwMode="auto">
          <a:xfrm flipV="1">
            <a:off x="5729961" y="835259"/>
            <a:ext cx="0" cy="4119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28"/>
          <p:cNvSpPr/>
          <p:nvPr/>
        </p:nvSpPr>
        <p:spPr>
          <a:xfrm>
            <a:off x="3691611" y="1179520"/>
            <a:ext cx="1671637" cy="29765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eaLnBrk="1" hangingPunct="1">
              <a:defRPr/>
            </a:pPr>
            <a:endParaRPr lang="en-US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42598" y="1180754"/>
            <a:ext cx="1293813" cy="1677194"/>
          </a:xfrm>
          <a:prstGeom prst="rect">
            <a:avLst/>
          </a:prstGeom>
          <a:solidFill>
            <a:srgbClr val="89B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github.com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3850" y="1679583"/>
            <a:ext cx="1226976" cy="85725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acct</a:t>
            </a: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/repo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9" name="Rectangle 88"/>
          <p:cNvSpPr/>
          <p:nvPr/>
        </p:nvSpPr>
        <p:spPr>
          <a:xfrm flipV="1">
            <a:off x="6890196" y="1174887"/>
            <a:ext cx="1914743" cy="146954"/>
          </a:xfrm>
          <a:prstGeom prst="rect">
            <a:avLst/>
          </a:prstGeom>
          <a:solidFill>
            <a:srgbClr val="00A9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111415" y="734378"/>
            <a:ext cx="509588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iOS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4" name="Elbow Connector 3"/>
          <p:cNvCxnSpPr>
            <a:endCxn id="57" idx="1"/>
          </p:cNvCxnSpPr>
          <p:nvPr/>
        </p:nvCxnSpPr>
        <p:spPr>
          <a:xfrm flipV="1">
            <a:off x="6668010" y="575961"/>
            <a:ext cx="1316418" cy="3180461"/>
          </a:xfrm>
          <a:prstGeom prst="bentConnector3">
            <a:avLst>
              <a:gd name="adj1" fmla="val 24136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813848" y="400057"/>
            <a:ext cx="3017398" cy="425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62253" y="612782"/>
            <a:ext cx="2412821" cy="3543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 smtClean="0">
                <a:latin typeface="Open Sans Light" charset="0"/>
                <a:ea typeface="Open Sans Light" charset="0"/>
                <a:cs typeface="Open Sans Light" charset="0"/>
              </a:rPr>
              <a:t>local</a:t>
            </a:r>
            <a:endParaRPr lang="en-US" i="1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0487" name="TextBox 284"/>
          <p:cNvSpPr txBox="1">
            <a:spLocks noChangeArrowheads="1"/>
          </p:cNvSpPr>
          <p:nvPr/>
        </p:nvSpPr>
        <p:spPr bwMode="auto">
          <a:xfrm>
            <a:off x="5874858" y="806383"/>
            <a:ext cx="1003248" cy="22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681" tIns="34340" rIns="68681" bIns="34340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Copyright 2016 </a:t>
            </a:r>
            <a:r>
              <a:rPr lang="en-US" sz="500" dirty="0">
                <a:latin typeface="Open Sans Light" charset="0"/>
                <a:cs typeface="Open Sans Light" charset="0"/>
              </a:rPr>
              <a:t>by Wilson </a:t>
            </a:r>
            <a:r>
              <a:rPr lang="en-US" sz="500" dirty="0" smtClean="0">
                <a:latin typeface="Open Sans Light" charset="0"/>
                <a:cs typeface="Open Sans Light" charset="0"/>
              </a:rPr>
              <a:t>Mar</a:t>
            </a:r>
          </a:p>
          <a:p>
            <a:pPr algn="r" eaLnBrk="1" hangingPunct="1"/>
            <a:r>
              <a:rPr lang="en-US" sz="500" dirty="0" smtClean="0">
                <a:latin typeface="Open Sans Light" charset="0"/>
                <a:cs typeface="Open Sans Light" charset="0"/>
              </a:rPr>
              <a:t>All rights reserved.</a:t>
            </a:r>
            <a:endParaRPr lang="en-US" sz="500" dirty="0">
              <a:latin typeface="Open Sans Light" charset="0"/>
              <a:cs typeface="Open Sans Light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810201" y="1684345"/>
            <a:ext cx="1200150" cy="852487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910213" y="1962157"/>
            <a:ext cx="1014413" cy="4841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markdown&amp; code</a:t>
            </a:r>
          </a:p>
        </p:txBody>
      </p:sp>
      <p:cxnSp>
        <p:nvCxnSpPr>
          <p:cNvPr id="138" name="Straight Connector 137"/>
          <p:cNvCxnSpPr>
            <a:stCxn id="33" idx="1"/>
          </p:cNvCxnSpPr>
          <p:nvPr/>
        </p:nvCxnSpPr>
        <p:spPr>
          <a:xfrm flipH="1">
            <a:off x="2615063" y="1425582"/>
            <a:ext cx="163513" cy="242888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778576" y="1281120"/>
            <a:ext cx="442912" cy="28892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470971" y="3057531"/>
            <a:ext cx="1419225" cy="10985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56371" y="2622784"/>
            <a:ext cx="844550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Python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51973" y="1281120"/>
            <a:ext cx="723900" cy="2873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editor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238341" y="1281120"/>
            <a:ext cx="1577937" cy="254267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33641" y="3425075"/>
            <a:ext cx="1200150" cy="64314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wiki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127882" y="3398291"/>
            <a:ext cx="1093606" cy="669925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_site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305682" y="3696741"/>
            <a:ext cx="712787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905713" y="3507401"/>
            <a:ext cx="953485" cy="508981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997883" y="3644907"/>
            <a:ext cx="773036" cy="2952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5" name="Straight Connector 104"/>
          <p:cNvCxnSpPr>
            <a:cxnSpLocks noChangeShapeType="1"/>
            <a:endCxn id="65" idx="0"/>
          </p:cNvCxnSpPr>
          <p:nvPr/>
        </p:nvCxnSpPr>
        <p:spPr bwMode="auto">
          <a:xfrm>
            <a:off x="4726106" y="2456799"/>
            <a:ext cx="42830" cy="202233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Straight Connector 113"/>
          <p:cNvCxnSpPr>
            <a:stCxn id="33" idx="3"/>
            <a:endCxn id="30" idx="1"/>
          </p:cNvCxnSpPr>
          <p:nvPr/>
        </p:nvCxnSpPr>
        <p:spPr>
          <a:xfrm>
            <a:off x="3221488" y="1425583"/>
            <a:ext cx="592362" cy="682625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054782" y="685122"/>
            <a:ext cx="846139" cy="3444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cxnSp>
        <p:nvCxnSpPr>
          <p:cNvPr id="150" name="Straight Connector 149"/>
          <p:cNvCxnSpPr>
            <a:cxnSpLocks noChangeShapeType="1"/>
            <a:stCxn id="149" idx="0"/>
            <a:endCxn id="121" idx="2"/>
          </p:cNvCxnSpPr>
          <p:nvPr/>
        </p:nvCxnSpPr>
        <p:spPr bwMode="auto">
          <a:xfrm flipH="1" flipV="1">
            <a:off x="1477852" y="1029610"/>
            <a:ext cx="5556" cy="16646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Connector 161"/>
          <p:cNvCxnSpPr>
            <a:cxnSpLocks noChangeShapeType="1"/>
            <a:endCxn id="40" idx="2"/>
          </p:cNvCxnSpPr>
          <p:nvPr/>
        </p:nvCxnSpPr>
        <p:spPr bwMode="auto">
          <a:xfrm flipV="1">
            <a:off x="4413923" y="1568457"/>
            <a:ext cx="0" cy="1222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Rectangle 46"/>
          <p:cNvSpPr/>
          <p:nvPr/>
        </p:nvSpPr>
        <p:spPr>
          <a:xfrm>
            <a:off x="6514703" y="3736072"/>
            <a:ext cx="332623" cy="41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/x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218" name="Straight Connector 217"/>
          <p:cNvCxnSpPr>
            <a:cxnSpLocks noChangeShapeType="1"/>
            <a:endCxn id="79" idx="0"/>
          </p:cNvCxnSpPr>
          <p:nvPr/>
        </p:nvCxnSpPr>
        <p:spPr bwMode="auto">
          <a:xfrm>
            <a:off x="2410276" y="981518"/>
            <a:ext cx="0" cy="70282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9" name="Straight Connector 218"/>
          <p:cNvCxnSpPr>
            <a:cxnSpLocks noChangeShapeType="1"/>
            <a:endCxn id="79" idx="1"/>
          </p:cNvCxnSpPr>
          <p:nvPr/>
        </p:nvCxnSpPr>
        <p:spPr bwMode="auto">
          <a:xfrm flipV="1">
            <a:off x="1610273" y="2110589"/>
            <a:ext cx="199928" cy="58363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Straight Connector 208"/>
          <p:cNvCxnSpPr>
            <a:stCxn id="149" idx="0"/>
          </p:cNvCxnSpPr>
          <p:nvPr/>
        </p:nvCxnSpPr>
        <p:spPr>
          <a:xfrm>
            <a:off x="1483408" y="2694221"/>
            <a:ext cx="610022" cy="65382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1229408" y="2694221"/>
            <a:ext cx="508000" cy="287338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grip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586004" y="2443281"/>
            <a:ext cx="712788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render</a:t>
            </a:r>
          </a:p>
        </p:txBody>
      </p:sp>
      <p:cxnSp>
        <p:nvCxnSpPr>
          <p:cNvPr id="51" name="Straight Connector 50"/>
          <p:cNvCxnSpPr>
            <a:cxnSpLocks noChangeShapeType="1"/>
            <a:stCxn id="97" idx="0"/>
          </p:cNvCxnSpPr>
          <p:nvPr/>
        </p:nvCxnSpPr>
        <p:spPr bwMode="auto">
          <a:xfrm flipH="1" flipV="1">
            <a:off x="8155452" y="2730618"/>
            <a:ext cx="227004" cy="77678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Rectangle 53"/>
          <p:cNvSpPr/>
          <p:nvPr/>
        </p:nvSpPr>
        <p:spPr>
          <a:xfrm>
            <a:off x="8303648" y="1684345"/>
            <a:ext cx="441325" cy="28257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pdf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0" idx="0"/>
            <a:endCxn id="54" idx="2"/>
          </p:cNvCxnSpPr>
          <p:nvPr/>
        </p:nvCxnSpPr>
        <p:spPr bwMode="auto">
          <a:xfrm flipV="1">
            <a:off x="7942398" y="1966920"/>
            <a:ext cx="581913" cy="47636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57"/>
          <p:cNvSpPr/>
          <p:nvPr/>
        </p:nvSpPr>
        <p:spPr>
          <a:xfrm>
            <a:off x="7634202" y="733208"/>
            <a:ext cx="695325" cy="28733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kindle</a:t>
            </a:r>
          </a:p>
        </p:txBody>
      </p:sp>
      <p:cxnSp>
        <p:nvCxnSpPr>
          <p:cNvPr id="60" name="Straight Connector 59"/>
          <p:cNvCxnSpPr>
            <a:cxnSpLocks noChangeShapeType="1"/>
            <a:stCxn id="76" idx="0"/>
            <a:endCxn id="58" idx="2"/>
          </p:cNvCxnSpPr>
          <p:nvPr/>
        </p:nvCxnSpPr>
        <p:spPr bwMode="auto">
          <a:xfrm flipV="1">
            <a:off x="7935255" y="1020546"/>
            <a:ext cx="46610" cy="611334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Connector 63"/>
          <p:cNvCxnSpPr>
            <a:cxnSpLocks noChangeShapeType="1"/>
            <a:stCxn id="65" idx="1"/>
            <a:endCxn id="149" idx="3"/>
          </p:cNvCxnSpPr>
          <p:nvPr/>
        </p:nvCxnSpPr>
        <p:spPr bwMode="auto">
          <a:xfrm flipH="1" flipV="1">
            <a:off x="1737408" y="2837890"/>
            <a:ext cx="2525457" cy="153742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Rectangle 56"/>
          <p:cNvSpPr/>
          <p:nvPr/>
        </p:nvSpPr>
        <p:spPr>
          <a:xfrm>
            <a:off x="7984428" y="432292"/>
            <a:ext cx="831850" cy="28733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browser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65675" y="465145"/>
            <a:ext cx="945310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dillenger.io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689910" y="466732"/>
            <a:ext cx="983789" cy="29527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Open Sans Light" charset="0"/>
                <a:ea typeface="Open Sans Light" charset="0"/>
                <a:cs typeface="Open Sans Light" charset="0"/>
              </a:rPr>
              <a:t>stackedit.io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412392" y="3332168"/>
            <a:ext cx="681038" cy="288925"/>
          </a:xfrm>
          <a:prstGeom prst="rect">
            <a:avLst/>
          </a:prstGeom>
          <a:solidFill>
            <a:schemeClr val="bg2">
              <a:lumMod val="5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1" dirty="0">
                <a:latin typeface="Open Sans Light" charset="0"/>
                <a:ea typeface="Open Sans Light" charset="0"/>
                <a:cs typeface="Open Sans Light" charset="0"/>
              </a:rPr>
              <a:t>CI/CD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042965" y="3534959"/>
            <a:ext cx="1016000" cy="2148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Open Sans Light" charset="0"/>
                <a:ea typeface="ＭＳ Ｐゴシック" charset="0"/>
                <a:cs typeface="Open Sans Light" charset="0"/>
              </a:rPr>
              <a:t>markdown</a:t>
            </a:r>
            <a:endParaRPr lang="en-US" dirty="0">
              <a:solidFill>
                <a:srgbClr val="FFFFFF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080667" y="2562561"/>
            <a:ext cx="0" cy="8625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611157" y="3061320"/>
            <a:ext cx="542925" cy="2984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ghw</a:t>
            </a:r>
          </a:p>
        </p:txBody>
      </p:sp>
      <p:cxnSp>
        <p:nvCxnSpPr>
          <p:cNvPr id="83" name="Elbow Connector 82"/>
          <p:cNvCxnSpPr>
            <a:endCxn id="48" idx="1"/>
          </p:cNvCxnSpPr>
          <p:nvPr/>
        </p:nvCxnSpPr>
        <p:spPr>
          <a:xfrm rot="16200000" flipV="1">
            <a:off x="2999894" y="1426736"/>
            <a:ext cx="2117836" cy="489928"/>
          </a:xfrm>
          <a:prstGeom prst="bentConnector4">
            <a:avLst>
              <a:gd name="adj1" fmla="val -301"/>
              <a:gd name="adj2" fmla="val 146660"/>
            </a:avLst>
          </a:prstGeom>
          <a:ln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ShapeType="1"/>
          </p:cNvCxnSpPr>
          <p:nvPr/>
        </p:nvCxnSpPr>
        <p:spPr bwMode="auto">
          <a:xfrm flipH="1" flipV="1">
            <a:off x="4297425" y="823920"/>
            <a:ext cx="6350" cy="457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6" name="Straight Connector 95"/>
          <p:cNvCxnSpPr/>
          <p:nvPr/>
        </p:nvCxnSpPr>
        <p:spPr>
          <a:xfrm flipH="1" flipV="1">
            <a:off x="3135763" y="1568457"/>
            <a:ext cx="6350" cy="1755775"/>
          </a:xfrm>
          <a:prstGeom prst="line">
            <a:avLst/>
          </a:prstGeom>
          <a:ln>
            <a:solidFill>
              <a:srgbClr val="548D3D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3329174" y="2841909"/>
            <a:ext cx="3981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05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30" name="Elbow Connector 129"/>
          <p:cNvCxnSpPr>
            <a:stCxn id="90" idx="2"/>
            <a:endCxn id="49" idx="2"/>
          </p:cNvCxnSpPr>
          <p:nvPr/>
        </p:nvCxnSpPr>
        <p:spPr>
          <a:xfrm rot="5400000" flipH="1" flipV="1">
            <a:off x="5086194" y="1651782"/>
            <a:ext cx="4924" cy="4827943"/>
          </a:xfrm>
          <a:prstGeom prst="bentConnector3">
            <a:avLst>
              <a:gd name="adj1" fmla="val -4642567"/>
            </a:avLst>
          </a:prstGeom>
          <a:ln>
            <a:solidFill>
              <a:schemeClr val="tx1"/>
            </a:solidFill>
            <a:prstDash val="solid"/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>
            <a:spLocks noChangeArrowheads="1"/>
          </p:cNvSpPr>
          <p:nvPr/>
        </p:nvSpPr>
        <p:spPr bwMode="auto">
          <a:xfrm>
            <a:off x="3527130" y="784294"/>
            <a:ext cx="6976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4"/>
                </a:solidFill>
                <a:latin typeface="Open Sans" charset="0"/>
                <a:cs typeface="Open Sans" charset="0"/>
              </a:rPr>
              <a:t>HTML+</a:t>
            </a:r>
            <a:endParaRPr lang="en-US" sz="1200" dirty="0">
              <a:solidFill>
                <a:schemeClr val="accent4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654267" y="1631880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Open Sans Light" charset="0"/>
                <a:ea typeface="Open Sans Light" charset="0"/>
                <a:cs typeface="Open Sans Light" charset="0"/>
              </a:rPr>
              <a:t>mobi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84" name="Straight Connector 83"/>
          <p:cNvCxnSpPr>
            <a:cxnSpLocks noChangeShapeType="1"/>
            <a:stCxn id="50" idx="0"/>
            <a:endCxn id="76" idx="2"/>
          </p:cNvCxnSpPr>
          <p:nvPr/>
        </p:nvCxnSpPr>
        <p:spPr bwMode="auto">
          <a:xfrm flipH="1" flipV="1">
            <a:off x="7935255" y="1917630"/>
            <a:ext cx="7143" cy="525651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87"/>
          <p:cNvSpPr/>
          <p:nvPr/>
        </p:nvSpPr>
        <p:spPr>
          <a:xfrm>
            <a:off x="7295377" y="2024900"/>
            <a:ext cx="563563" cy="28416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ePub</a:t>
            </a:r>
          </a:p>
        </p:txBody>
      </p:sp>
      <p:cxnSp>
        <p:nvCxnSpPr>
          <p:cNvPr id="93" name="Straight Connector 92"/>
          <p:cNvCxnSpPr>
            <a:cxnSpLocks noChangeShapeType="1"/>
            <a:stCxn id="50" idx="0"/>
            <a:endCxn id="88" idx="2"/>
          </p:cNvCxnSpPr>
          <p:nvPr/>
        </p:nvCxnSpPr>
        <p:spPr bwMode="auto">
          <a:xfrm flipH="1" flipV="1">
            <a:off x="7577159" y="2309063"/>
            <a:ext cx="365239" cy="134218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Straight Connector 97"/>
          <p:cNvCxnSpPr>
            <a:cxnSpLocks noChangeShapeType="1"/>
            <a:stCxn id="88" idx="0"/>
            <a:endCxn id="68" idx="2"/>
          </p:cNvCxnSpPr>
          <p:nvPr/>
        </p:nvCxnSpPr>
        <p:spPr bwMode="auto">
          <a:xfrm flipH="1" flipV="1">
            <a:off x="7366209" y="1021715"/>
            <a:ext cx="210950" cy="1003185"/>
          </a:xfrm>
          <a:prstGeom prst="line">
            <a:avLst/>
          </a:prstGeom>
          <a:noFill/>
          <a:ln w="25400">
            <a:solidFill>
              <a:schemeClr val="tx1">
                <a:alpha val="27058"/>
              </a:schemeClr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Rectangle 98"/>
          <p:cNvSpPr/>
          <p:nvPr/>
        </p:nvSpPr>
        <p:spPr>
          <a:xfrm>
            <a:off x="7593477" y="1381055"/>
            <a:ext cx="561975" cy="28575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AZW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116588" y="2611445"/>
            <a:ext cx="893762" cy="619125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b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Ruby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32476" y="2678120"/>
            <a:ext cx="692150" cy="287337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18080" y="2866659"/>
            <a:ext cx="1416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gitbook.io,</a:t>
            </a:r>
          </a:p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leanpub.com, </a:t>
            </a:r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EC2, etc</a:t>
            </a:r>
            <a:r>
              <a:rPr lang="en-US" sz="1200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.</a:t>
            </a:r>
          </a:p>
        </p:txBody>
      </p:sp>
      <p:cxnSp>
        <p:nvCxnSpPr>
          <p:cNvPr id="77" name="Elbow Connector 76"/>
          <p:cNvCxnSpPr>
            <a:stCxn id="50" idx="1"/>
            <a:endCxn id="57" idx="1"/>
          </p:cNvCxnSpPr>
          <p:nvPr/>
        </p:nvCxnSpPr>
        <p:spPr>
          <a:xfrm rot="10800000" flipH="1">
            <a:off x="7586004" y="575962"/>
            <a:ext cx="398424" cy="2010989"/>
          </a:xfrm>
          <a:prstGeom prst="bentConnector3">
            <a:avLst>
              <a:gd name="adj1" fmla="val -151298"/>
            </a:avLst>
          </a:prstGeom>
          <a:ln>
            <a:solidFill>
              <a:srgbClr val="548D3D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7391386" y="509427"/>
            <a:ext cx="596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latin typeface="Open Sans" charset="0"/>
                <a:cs typeface="Open Sans" charset="0"/>
              </a:rPr>
              <a:t>Users:</a:t>
            </a:r>
            <a:endParaRPr lang="en-US" sz="1100" dirty="0">
              <a:latin typeface="Open Sans" charset="0"/>
              <a:cs typeface="Open Sans" charset="0"/>
            </a:endParaRPr>
          </a:p>
        </p:txBody>
      </p:sp>
      <p:cxnSp>
        <p:nvCxnSpPr>
          <p:cNvPr id="73" name="Straight Connector 72"/>
          <p:cNvCxnSpPr>
            <a:cxnSpLocks noChangeShapeType="1"/>
            <a:stCxn id="54" idx="0"/>
          </p:cNvCxnSpPr>
          <p:nvPr/>
        </p:nvCxnSpPr>
        <p:spPr bwMode="auto">
          <a:xfrm flipV="1">
            <a:off x="8524311" y="719629"/>
            <a:ext cx="0" cy="9647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4271025" y="943609"/>
            <a:ext cx="4539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  <a:latin typeface="Open Sans" charset="0"/>
                <a:cs typeface="Open Sans" charset="0"/>
              </a:rPr>
              <a:t>raw</a:t>
            </a:r>
            <a:endParaRPr lang="en-US" sz="1200" dirty="0">
              <a:solidFill>
                <a:schemeClr val="accent5">
                  <a:lumMod val="50000"/>
                </a:schemeClr>
              </a:solidFill>
              <a:latin typeface="Open Sans" charset="0"/>
              <a:cs typeface="Open Sans" charset="0"/>
            </a:endParaRPr>
          </a:p>
        </p:txBody>
      </p:sp>
      <p:cxnSp>
        <p:nvCxnSpPr>
          <p:cNvPr id="91" name="Straight Connector 90"/>
          <p:cNvCxnSpPr>
            <a:stCxn id="79" idx="3"/>
            <a:endCxn id="30" idx="1"/>
          </p:cNvCxnSpPr>
          <p:nvPr/>
        </p:nvCxnSpPr>
        <p:spPr>
          <a:xfrm flipV="1">
            <a:off x="3010351" y="2108208"/>
            <a:ext cx="803499" cy="2381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113" idx="2"/>
            <a:endCxn id="57" idx="1"/>
          </p:cNvCxnSpPr>
          <p:nvPr/>
        </p:nvCxnSpPr>
        <p:spPr>
          <a:xfrm rot="5400000" flipH="1" flipV="1">
            <a:off x="4674224" y="651365"/>
            <a:ext cx="3385607" cy="3234799"/>
          </a:xfrm>
          <a:prstGeom prst="bentConnector4">
            <a:avLst>
              <a:gd name="adj1" fmla="val -7773"/>
              <a:gd name="adj2" fmla="val 6934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cxnSpLocks noChangeShapeType="1"/>
          </p:cNvCxnSpPr>
          <p:nvPr/>
        </p:nvCxnSpPr>
        <p:spPr bwMode="auto">
          <a:xfrm flipH="1">
            <a:off x="1817295" y="846599"/>
            <a:ext cx="585785" cy="0"/>
          </a:xfrm>
          <a:prstGeom prst="line">
            <a:avLst/>
          </a:prstGeom>
          <a:noFill/>
          <a:ln w="254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Rectangle 207"/>
          <p:cNvSpPr/>
          <p:nvPr/>
        </p:nvSpPr>
        <p:spPr>
          <a:xfrm>
            <a:off x="2080770" y="719629"/>
            <a:ext cx="1192213" cy="454652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Haroopad</a:t>
            </a: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,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mou.io, etc.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05937" y="3786293"/>
            <a:ext cx="793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Open Sans Light" charset="0"/>
                <a:cs typeface="Open Sans Light" charset="0"/>
              </a:rPr>
              <a:t>Dropbox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8" name="Straight Connector 117"/>
          <p:cNvCxnSpPr>
            <a:cxnSpLocks noChangeShapeType="1"/>
            <a:stCxn id="90" idx="2"/>
            <a:endCxn id="97" idx="2"/>
          </p:cNvCxnSpPr>
          <p:nvPr/>
        </p:nvCxnSpPr>
        <p:spPr bwMode="auto">
          <a:xfrm rot="5400000" flipH="1" flipV="1">
            <a:off x="5502653" y="1188413"/>
            <a:ext cx="51834" cy="5707771"/>
          </a:xfrm>
          <a:prstGeom prst="bentConnector3">
            <a:avLst>
              <a:gd name="adj1" fmla="val -441023"/>
            </a:avLst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" name="TextBox 101"/>
          <p:cNvSpPr txBox="1">
            <a:spLocks noChangeArrowheads="1"/>
          </p:cNvSpPr>
          <p:nvPr/>
        </p:nvSpPr>
        <p:spPr bwMode="auto">
          <a:xfrm>
            <a:off x="8076072" y="958840"/>
            <a:ext cx="5099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solidFill>
                  <a:schemeClr val="accent2"/>
                </a:solidFill>
                <a:latin typeface="Open Sans" charset="0"/>
                <a:cs typeface="Open Sans" charset="0"/>
              </a:rPr>
              <a:t>CDN</a:t>
            </a:r>
            <a:endParaRPr lang="en-US" sz="1200" dirty="0">
              <a:solidFill>
                <a:schemeClr val="accent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7679" y="1109094"/>
            <a:ext cx="65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offline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6" name="Straight Connector 145"/>
          <p:cNvCxnSpPr>
            <a:cxnSpLocks noChangeShapeType="1"/>
            <a:endCxn id="68" idx="1"/>
          </p:cNvCxnSpPr>
          <p:nvPr/>
        </p:nvCxnSpPr>
        <p:spPr bwMode="auto">
          <a:xfrm flipV="1">
            <a:off x="6536411" y="878047"/>
            <a:ext cx="575004" cy="346453"/>
          </a:xfrm>
          <a:prstGeom prst="lin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" name="Straight Connector 103"/>
          <p:cNvCxnSpPr>
            <a:stCxn id="81" idx="2"/>
            <a:endCxn id="90" idx="0"/>
          </p:cNvCxnSpPr>
          <p:nvPr/>
        </p:nvCxnSpPr>
        <p:spPr>
          <a:xfrm>
            <a:off x="2578551" y="2965457"/>
            <a:ext cx="96134" cy="432834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5361595" y="955038"/>
            <a:ext cx="419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Open Sans" charset="0"/>
                <a:cs typeface="Open Sans" charset="0"/>
              </a:rPr>
              <a:t>API</a:t>
            </a:r>
          </a:p>
        </p:txBody>
      </p:sp>
      <p:cxnSp>
        <p:nvCxnSpPr>
          <p:cNvPr id="110" name="Straight Connector 109"/>
          <p:cNvCxnSpPr>
            <a:stCxn id="79" idx="2"/>
            <a:endCxn id="85" idx="0"/>
          </p:cNvCxnSpPr>
          <p:nvPr/>
        </p:nvCxnSpPr>
        <p:spPr>
          <a:xfrm>
            <a:off x="2410276" y="2536832"/>
            <a:ext cx="153193" cy="74613"/>
          </a:xfrm>
          <a:prstGeom prst="line">
            <a:avLst/>
          </a:prstGeom>
          <a:ln>
            <a:solidFill>
              <a:schemeClr val="bg1"/>
            </a:solidFill>
            <a:headEnd type="triangl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 noChangeShapeType="1"/>
            <a:endCxn id="97" idx="1"/>
          </p:cNvCxnSpPr>
          <p:nvPr/>
        </p:nvCxnSpPr>
        <p:spPr bwMode="auto">
          <a:xfrm flipV="1">
            <a:off x="7565819" y="3761892"/>
            <a:ext cx="339894" cy="2440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Straight Connector 99"/>
          <p:cNvCxnSpPr>
            <a:endCxn id="134" idx="1"/>
          </p:cNvCxnSpPr>
          <p:nvPr/>
        </p:nvCxnSpPr>
        <p:spPr>
          <a:xfrm>
            <a:off x="5275007" y="3161170"/>
            <a:ext cx="319122" cy="107937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/>
          <p:cNvCxnSpPr>
            <a:endCxn id="57" idx="1"/>
          </p:cNvCxnSpPr>
          <p:nvPr/>
        </p:nvCxnSpPr>
        <p:spPr>
          <a:xfrm flipV="1">
            <a:off x="6306217" y="575961"/>
            <a:ext cx="1678211" cy="2756207"/>
          </a:xfrm>
          <a:prstGeom prst="bentConnector3">
            <a:avLst>
              <a:gd name="adj1" fmla="val 40431"/>
            </a:avLst>
          </a:prstGeom>
          <a:ln w="12700">
            <a:solidFill>
              <a:schemeClr val="accent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249472" y="600949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594129" y="3161170"/>
            <a:ext cx="712088" cy="215873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063692" y="3650983"/>
            <a:ext cx="730074" cy="214474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HTML+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59" name="Straight Connector 58"/>
          <p:cNvCxnSpPr>
            <a:cxnSpLocks noChangeShapeType="1"/>
            <a:endCxn id="137" idx="1"/>
          </p:cNvCxnSpPr>
          <p:nvPr/>
        </p:nvCxnSpPr>
        <p:spPr bwMode="auto">
          <a:xfrm>
            <a:off x="5242598" y="3161170"/>
            <a:ext cx="821094" cy="5970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Connector 94"/>
          <p:cNvCxnSpPr>
            <a:cxnSpLocks noChangeShapeType="1"/>
          </p:cNvCxnSpPr>
          <p:nvPr/>
        </p:nvCxnSpPr>
        <p:spPr bwMode="auto">
          <a:xfrm flipV="1">
            <a:off x="4681270" y="3316147"/>
            <a:ext cx="8640" cy="24388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" name="Rectangle 112"/>
          <p:cNvSpPr/>
          <p:nvPr/>
        </p:nvSpPr>
        <p:spPr>
          <a:xfrm>
            <a:off x="4448734" y="3820312"/>
            <a:ext cx="601790" cy="141256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6" name="Straight Connector 115"/>
          <p:cNvCxnSpPr>
            <a:endCxn id="113" idx="3"/>
          </p:cNvCxnSpPr>
          <p:nvPr/>
        </p:nvCxnSpPr>
        <p:spPr>
          <a:xfrm rot="5400000">
            <a:off x="4773910" y="3422252"/>
            <a:ext cx="745302" cy="192074"/>
          </a:xfrm>
          <a:prstGeom prst="bentConnector2">
            <a:avLst/>
          </a:prstGeom>
          <a:ln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202911" y="1678211"/>
            <a:ext cx="1270792" cy="855663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/>
          <a:lstStyle/>
          <a:p>
            <a:pPr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acct/acct.github.io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862351" y="1955514"/>
            <a:ext cx="1122067" cy="578360"/>
          </a:xfrm>
          <a:prstGeom prst="rect">
            <a:avLst/>
          </a:prstGeom>
          <a:solidFill>
            <a:srgbClr val="FF66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t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gh-pages br.</a:t>
            </a:r>
          </a:p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13964" y="2255819"/>
            <a:ext cx="1015370" cy="22006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15" name="Straight Connector 114"/>
          <p:cNvCxnSpPr>
            <a:cxnSpLocks noChangeShapeType="1"/>
            <a:stCxn id="103" idx="0"/>
          </p:cNvCxnSpPr>
          <p:nvPr/>
        </p:nvCxnSpPr>
        <p:spPr bwMode="auto">
          <a:xfrm flipH="1" flipV="1">
            <a:off x="4775875" y="1436989"/>
            <a:ext cx="1062432" cy="241222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lg" len="med"/>
            <a:tailEnd type="non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5325821" y="2255819"/>
            <a:ext cx="1016000" cy="22154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markdown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117" name="TextBox 116"/>
          <p:cNvSpPr txBox="1">
            <a:spLocks noChangeArrowheads="1"/>
          </p:cNvSpPr>
          <p:nvPr/>
        </p:nvSpPr>
        <p:spPr bwMode="auto">
          <a:xfrm>
            <a:off x="7972810" y="4045273"/>
            <a:ext cx="44187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Open Sans" charset="0"/>
                <a:cs typeface="Open Sans" charset="0"/>
              </a:rPr>
              <a:t>FTP</a:t>
            </a:r>
            <a:endParaRPr lang="en-US" sz="1200" dirty="0">
              <a:latin typeface="Open Sans" charset="0"/>
              <a:cs typeface="Open San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262865" y="2659032"/>
            <a:ext cx="1012142" cy="665199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81" tIns="34340" rIns="68681" bIns="34340" anchor="ctr"/>
          <a:lstStyle/>
          <a:p>
            <a:pPr algn="ctr" defTabSz="34340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Jekyll+ Kramdown</a:t>
            </a:r>
            <a:b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</a:br>
            <a:r>
              <a:rPr lang="en-US" dirty="0" smtClean="0">
                <a:latin typeface="Open Sans Light" charset="0"/>
                <a:ea typeface="Open Sans Light" charset="0"/>
                <a:cs typeface="Open Sans Light" charset="0"/>
              </a:rPr>
              <a:t>Liquid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70" name="Straight Connector 69"/>
          <p:cNvCxnSpPr>
            <a:cxnSpLocks noChangeShapeType="1"/>
          </p:cNvCxnSpPr>
          <p:nvPr/>
        </p:nvCxnSpPr>
        <p:spPr bwMode="auto">
          <a:xfrm flipH="1">
            <a:off x="5242598" y="2522468"/>
            <a:ext cx="228373" cy="100316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lg" len="med"/>
            <a:tailEnd type="triangle" w="lg" len="med"/>
          </a:ln>
          <a:effectLst>
            <a:outerShdw blurRad="393700" dist="50800" dir="5400000" algn="ctr" rotWithShape="0">
              <a:schemeClr val="bg1">
                <a:alpha val="42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6670908" y="4835723"/>
            <a:ext cx="13131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sz="900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0174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8" grpId="0" animBg="1"/>
      <p:bldP spid="48" grpId="0" animBg="1"/>
      <p:bldP spid="122" grpId="0" animBg="1"/>
      <p:bldP spid="79" grpId="0" animBg="1"/>
      <p:bldP spid="129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4" grpId="0" animBg="1"/>
      <p:bldP spid="90" grpId="0" animBg="1"/>
      <p:bldP spid="92" grpId="0" animBg="1"/>
      <p:bldP spid="97" grpId="0" animBg="1"/>
      <p:bldP spid="80" grpId="0" animBg="1"/>
      <p:bldP spid="121" grpId="0" animBg="1"/>
      <p:bldP spid="47" grpId="0"/>
      <p:bldP spid="149" grpId="0" animBg="1"/>
      <p:bldP spid="50" grpId="0" animBg="1"/>
      <p:bldP spid="54" grpId="0" animBg="1"/>
      <p:bldP spid="58" grpId="0" animBg="1"/>
      <p:bldP spid="57" grpId="0" animBg="1"/>
      <p:bldP spid="75" grpId="0" animBg="1"/>
      <p:bldP spid="82" grpId="0" animBg="1"/>
      <p:bldP spid="106" grpId="0" animBg="1"/>
      <p:bldP spid="67" grpId="0" animBg="1"/>
      <p:bldP spid="72" grpId="0" animBg="1"/>
      <p:bldP spid="94" grpId="0"/>
      <p:bldP spid="94" grpId="1"/>
      <p:bldP spid="156" grpId="0"/>
      <p:bldP spid="76" grpId="0" animBg="1"/>
      <p:bldP spid="88" grpId="0" animBg="1"/>
      <p:bldP spid="99" grpId="0" animBg="1"/>
      <p:bldP spid="85" grpId="0" animBg="1"/>
      <p:bldP spid="81" grpId="0" animBg="1"/>
      <p:bldP spid="86" grpId="0"/>
      <p:bldP spid="87" grpId="0"/>
      <p:bldP spid="208" grpId="0" animBg="1"/>
      <p:bldP spid="49" grpId="0"/>
      <p:bldP spid="102" grpId="0"/>
      <p:bldP spid="9" grpId="0"/>
      <p:bldP spid="109" grpId="0"/>
      <p:bldP spid="134" grpId="0" animBg="1"/>
      <p:bldP spid="137" grpId="0" animBg="1"/>
      <p:bldP spid="113" grpId="0" animBg="1"/>
      <p:bldP spid="103" grpId="0" animBg="1"/>
      <p:bldP spid="62" grpId="0" animBg="1"/>
      <p:bldP spid="45" grpId="0" animBg="1"/>
      <p:bldP spid="39" grpId="0" animBg="1"/>
      <p:bldP spid="117" grpId="0"/>
      <p:bldP spid="6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 bwMode="auto">
          <a:xfrm>
            <a:off x="2143616" y="3394512"/>
            <a:ext cx="6400800" cy="114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ＭＳ Ｐゴシック" charset="0"/>
                <a:cs typeface="Open Sans" charset="0"/>
              </a:defRPr>
            </a:lvl1pPr>
            <a:lvl2pPr marL="343403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686806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030209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373612" indent="0" algn="ctr" defTabSz="6858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1717015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68680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by @WilsonMar</a:t>
            </a:r>
          </a:p>
          <a:p>
            <a:pPr algn="r"/>
            <a:r>
              <a:rPr lang="en-US" dirty="0" smtClean="0"/>
              <a:t>Skype: wilsonmar4</a:t>
            </a:r>
          </a:p>
          <a:p>
            <a:pPr algn="r"/>
            <a:r>
              <a:rPr lang="en-US" dirty="0" smtClean="0"/>
              <a:t>https://wilsonmar.github.io</a:t>
            </a:r>
            <a:endParaRPr lang="en-US" dirty="0"/>
          </a:p>
        </p:txBody>
      </p:sp>
      <p:pic>
        <p:nvPicPr>
          <p:cNvPr id="5" name="Picture 4" descr="wilsonmar_20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41" y="2659761"/>
            <a:ext cx="1724877" cy="1724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1729" y="2493105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441" y="371425"/>
            <a:ext cx="4326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</a:rPr>
              <a:t>https://</a:t>
            </a:r>
            <a:r>
              <a:rPr lang="en-US" dirty="0" err="1">
                <a:latin typeface="Open Sans Light"/>
                <a:cs typeface="Open Sans Light"/>
              </a:rPr>
              <a:t>groups.google.com</a:t>
            </a:r>
            <a:r>
              <a:rPr lang="en-US" dirty="0">
                <a:latin typeface="Open Sans Light"/>
                <a:cs typeface="Open Sans Light"/>
              </a:rPr>
              <a:t>/forum/#!forum/git-users</a:t>
            </a:r>
          </a:p>
        </p:txBody>
      </p:sp>
    </p:spTree>
    <p:extLst>
      <p:ext uri="{BB962C8B-B14F-4D97-AF65-F5344CB8AC3E}">
        <p14:creationId xmlns:p14="http://schemas.microsoft.com/office/powerpoint/2010/main" val="252012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ounded Rectangle 60"/>
          <p:cNvSpPr/>
          <p:nvPr/>
        </p:nvSpPr>
        <p:spPr>
          <a:xfrm>
            <a:off x="1886403" y="475857"/>
            <a:ext cx="5162177" cy="3040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endParaRPr lang="en-US" sz="1000" dirty="0">
              <a:solidFill>
                <a:schemeClr val="bg1"/>
              </a:solidFill>
              <a:latin typeface="Open Sans Light" charset="0"/>
              <a:ea typeface="ＭＳ Ｐゴシック" charset="0"/>
              <a:cs typeface="Open Sans Light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3968737" y="636194"/>
            <a:ext cx="2370137" cy="2047875"/>
          </a:xfrm>
          <a:prstGeom prst="roundRect">
            <a:avLst/>
          </a:prstGeom>
          <a:solidFill>
            <a:schemeClr val="accent4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Local repo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32246" y="1326290"/>
            <a:ext cx="62708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 smtClean="0">
                <a:latin typeface="Open Sans"/>
                <a:ea typeface="+mn-ea"/>
                <a:cs typeface="+mn-cs"/>
              </a:rPr>
              <a:t>history</a:t>
            </a:r>
            <a:endParaRPr lang="en-US" sz="1050" i="1" dirty="0">
              <a:latin typeface="Open Sans"/>
              <a:ea typeface="+mn-ea"/>
              <a:cs typeface="+mn-cs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147874" y="2731695"/>
            <a:ext cx="3062288" cy="78422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050" dirty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Downloads </a:t>
            </a:r>
            <a:r>
              <a:rPr lang="en-US" sz="1050" dirty="0" smtClean="0">
                <a:solidFill>
                  <a:schemeClr val="bg1"/>
                </a:solidFill>
                <a:latin typeface="Open Sans Light" charset="0"/>
                <a:ea typeface="ＭＳ Ｐゴシック" charset="0"/>
                <a:cs typeface="Open Sans Light" charset="0"/>
              </a:rPr>
              <a:t>folder</a:t>
            </a:r>
            <a:endParaRPr lang="en-US" sz="105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cxnSp>
        <p:nvCxnSpPr>
          <p:cNvPr id="104" name="Straight Arrow Connector 103"/>
          <p:cNvCxnSpPr>
            <a:endCxn id="8" idx="2"/>
          </p:cNvCxnSpPr>
          <p:nvPr/>
        </p:nvCxnSpPr>
        <p:spPr>
          <a:xfrm flipV="1">
            <a:off x="2607740" y="1198170"/>
            <a:ext cx="0" cy="423862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74" idx="1"/>
            <a:endCxn id="135" idx="2"/>
          </p:cNvCxnSpPr>
          <p:nvPr/>
        </p:nvCxnSpPr>
        <p:spPr>
          <a:xfrm flipH="1" flipV="1">
            <a:off x="5333987" y="917182"/>
            <a:ext cx="456267" cy="330946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cxnSpLocks noChangeShapeType="1"/>
            <a:stCxn id="58" idx="0"/>
            <a:endCxn id="135" idx="2"/>
          </p:cNvCxnSpPr>
          <p:nvPr/>
        </p:nvCxnSpPr>
        <p:spPr bwMode="auto">
          <a:xfrm flipV="1">
            <a:off x="4672793" y="917182"/>
            <a:ext cx="661194" cy="5730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2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GitHub </a:t>
            </a:r>
            <a:r>
              <a:rPr lang="en-US" dirty="0">
                <a:ea typeface="ＭＳ Ｐゴシック" charset="0"/>
              </a:rPr>
              <a:t>File </a:t>
            </a:r>
            <a:r>
              <a:rPr lang="en-US" dirty="0" smtClean="0">
                <a:ea typeface="ＭＳ Ｐゴシック" charset="0"/>
              </a:rPr>
              <a:t>Handling</a:t>
            </a:r>
            <a:endParaRPr lang="en-US" dirty="0"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49599" y="607620"/>
            <a:ext cx="839788" cy="312737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IDE/app</a:t>
            </a:r>
          </a:p>
        </p:txBody>
      </p:sp>
      <p:sp>
        <p:nvSpPr>
          <p:cNvPr id="11" name="Can 10"/>
          <p:cNvSpPr>
            <a:spLocks noChangeArrowheads="1"/>
          </p:cNvSpPr>
          <p:nvPr/>
        </p:nvSpPr>
        <p:spPr bwMode="auto">
          <a:xfrm>
            <a:off x="3669493" y="2832264"/>
            <a:ext cx="1254919" cy="387350"/>
          </a:xfrm>
          <a:prstGeom prst="can">
            <a:avLst>
              <a:gd name="adj" fmla="val 25000"/>
            </a:avLst>
          </a:prstGeom>
          <a:solidFill>
            <a:srgbClr val="99CC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050" dirty="0">
                <a:solidFill>
                  <a:schemeClr val="lt1"/>
                </a:solidFill>
                <a:latin typeface="Open Sans"/>
                <a:ea typeface="+mn-ea"/>
                <a:cs typeface="+mn-cs"/>
              </a:rPr>
              <a:t>repo-master.zip</a:t>
            </a:r>
          </a:p>
        </p:txBody>
      </p:sp>
      <p:sp>
        <p:nvSpPr>
          <p:cNvPr id="41" name="Can 40"/>
          <p:cNvSpPr>
            <a:spLocks noChangeArrowheads="1"/>
          </p:cNvSpPr>
          <p:nvPr/>
        </p:nvSpPr>
        <p:spPr bwMode="auto">
          <a:xfrm>
            <a:off x="4063987" y="1107682"/>
            <a:ext cx="1201737" cy="1241425"/>
          </a:xfrm>
          <a:prstGeom prst="can">
            <a:avLst>
              <a:gd name="adj" fmla="val 24998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65587" y="1490270"/>
            <a:ext cx="1014412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284649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4212369" y="1089377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>
                <a:solidFill>
                  <a:schemeClr val="bg1"/>
                </a:solidFill>
                <a:latin typeface="Open Sans" charset="0"/>
              </a:rPr>
              <a:t>app default</a:t>
            </a:r>
          </a:p>
        </p:txBody>
      </p:sp>
      <p:cxnSp>
        <p:nvCxnSpPr>
          <p:cNvPr id="63" name="Straight Arrow Connector 62"/>
          <p:cNvCxnSpPr>
            <a:cxnSpLocks noChangeShapeType="1"/>
            <a:stCxn id="7" idx="2"/>
          </p:cNvCxnSpPr>
          <p:nvPr/>
        </p:nvCxnSpPr>
        <p:spPr bwMode="auto">
          <a:xfrm>
            <a:off x="3670287" y="920357"/>
            <a:ext cx="371475" cy="30162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lg" len="lg"/>
          </a:ln>
          <a:effectLst>
            <a:outerShdw blurRad="63500" dist="25401" dir="2700000" algn="tl" rotWithShape="0">
              <a:schemeClr val="tx1">
                <a:alpha val="43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Can 72"/>
          <p:cNvSpPr>
            <a:spLocks noChangeArrowheads="1"/>
          </p:cNvSpPr>
          <p:nvPr/>
        </p:nvSpPr>
        <p:spPr bwMode="auto">
          <a:xfrm>
            <a:off x="5786424" y="1107682"/>
            <a:ext cx="1200150" cy="1217613"/>
          </a:xfrm>
          <a:prstGeom prst="can">
            <a:avLst>
              <a:gd name="adj" fmla="val 25002"/>
            </a:avLst>
          </a:prstGeom>
          <a:solidFill>
            <a:schemeClr val="accent2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sz="1000">
              <a:solidFill>
                <a:srgbClr val="FFFFFF"/>
              </a:solidFill>
              <a:latin typeface="Open Sans" charset="0"/>
              <a:cs typeface="+mn-cs"/>
            </a:endParaRP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5790254" y="1110015"/>
            <a:ext cx="1193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defTabSz="3429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r>
              <a:rPr lang="en-US" sz="1200" i="1" dirty="0">
                <a:solidFill>
                  <a:srgbClr val="FFFFFF"/>
                </a:solidFill>
                <a:latin typeface="Open Sans" charset="0"/>
              </a:rPr>
              <a:t>external copies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5224449" y="1801420"/>
            <a:ext cx="561975" cy="0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868974" y="1490270"/>
            <a:ext cx="1014413" cy="655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5976924" y="1758557"/>
            <a:ext cx="79692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240074" y="1826465"/>
            <a:ext cx="1057275" cy="17463"/>
          </a:xfrm>
          <a:prstGeom prst="straightConnector1">
            <a:avLst/>
          </a:prstGeom>
          <a:ln>
            <a:solidFill>
              <a:schemeClr val="accent2"/>
            </a:solidFill>
            <a:headEnd type="triangle" w="lg" len="lg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77518" y="1614095"/>
            <a:ext cx="681985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manual 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1511" y="1580757"/>
            <a:ext cx="498876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zip/</a:t>
            </a:r>
            <a:b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</a:br>
            <a:r>
              <a:rPr lang="en-US" sz="1050" i="1" dirty="0">
                <a:solidFill>
                  <a:schemeClr val="bg1"/>
                </a:solidFill>
                <a:latin typeface="Open Sans"/>
                <a:ea typeface="+mn-ea"/>
                <a:cs typeface="+mn-cs"/>
              </a:rPr>
              <a:t>copy</a:t>
            </a:r>
          </a:p>
        </p:txBody>
      </p: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flipH="1" flipV="1">
            <a:off x="7873987" y="2431657"/>
            <a:ext cx="6350" cy="328613"/>
          </a:xfrm>
          <a:prstGeom prst="straightConnector1">
            <a:avLst/>
          </a:prstGeom>
          <a:noFill/>
          <a:ln w="25400">
            <a:solidFill>
              <a:srgbClr val="99CC00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883512" y="2530082"/>
            <a:ext cx="46679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Fork</a:t>
            </a:r>
          </a:p>
        </p:txBody>
      </p:sp>
      <p:cxnSp>
        <p:nvCxnSpPr>
          <p:cNvPr id="42" name="Straight Arrow Connector 41"/>
          <p:cNvCxnSpPr>
            <a:endCxn id="11" idx="4"/>
          </p:cNvCxnSpPr>
          <p:nvPr/>
        </p:nvCxnSpPr>
        <p:spPr>
          <a:xfrm flipH="1" flipV="1">
            <a:off x="4924412" y="3025939"/>
            <a:ext cx="2381250" cy="22226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1" idx="4"/>
          </p:cNvCxnSpPr>
          <p:nvPr/>
        </p:nvCxnSpPr>
        <p:spPr>
          <a:xfrm flipH="1">
            <a:off x="4924412" y="2265527"/>
            <a:ext cx="2814638" cy="760412"/>
          </a:xfrm>
          <a:prstGeom prst="straightConnector1">
            <a:avLst/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0"/>
            <a:endCxn id="48" idx="2"/>
          </p:cNvCxnSpPr>
          <p:nvPr/>
        </p:nvCxnSpPr>
        <p:spPr>
          <a:xfrm flipH="1" flipV="1">
            <a:off x="2736043" y="2172895"/>
            <a:ext cx="5556" cy="701765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8" idx="0"/>
            <a:endCxn id="7" idx="2"/>
          </p:cNvCxnSpPr>
          <p:nvPr/>
        </p:nvCxnSpPr>
        <p:spPr>
          <a:xfrm flipV="1">
            <a:off x="2736043" y="920357"/>
            <a:ext cx="933450" cy="569913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885099" y="2368157"/>
            <a:ext cx="4445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99CC00"/>
                </a:solidFill>
                <a:latin typeface="Open Sans"/>
                <a:ea typeface="+mn-ea"/>
                <a:cs typeface="+mn-cs"/>
              </a:rPr>
              <a:t>Edit</a:t>
            </a:r>
          </a:p>
        </p:txBody>
      </p:sp>
      <p:cxnSp>
        <p:nvCxnSpPr>
          <p:cNvPr id="133" name="Straight Arrow Connector 132"/>
          <p:cNvCxnSpPr>
            <a:cxnSpLocks noChangeShapeType="1"/>
            <a:endCxn id="50" idx="3"/>
          </p:cNvCxnSpPr>
          <p:nvPr/>
        </p:nvCxnSpPr>
        <p:spPr bwMode="auto">
          <a:xfrm flipH="1">
            <a:off x="6810363" y="714992"/>
            <a:ext cx="1222374" cy="3969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5" name="Rectangle 134"/>
          <p:cNvSpPr/>
          <p:nvPr/>
        </p:nvSpPr>
        <p:spPr>
          <a:xfrm>
            <a:off x="4748199" y="594920"/>
            <a:ext cx="1171575" cy="322262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compare (diff)</a:t>
            </a:r>
          </a:p>
        </p:txBody>
      </p:sp>
      <p:cxnSp>
        <p:nvCxnSpPr>
          <p:cNvPr id="95" name="Straight Arrow Connector 94"/>
          <p:cNvCxnSpPr>
            <a:endCxn id="7" idx="1"/>
          </p:cNvCxnSpPr>
          <p:nvPr/>
        </p:nvCxnSpPr>
        <p:spPr>
          <a:xfrm>
            <a:off x="2893999" y="756845"/>
            <a:ext cx="355600" cy="7144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7273459" y="2780907"/>
            <a:ext cx="927100" cy="735013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GitHub.com</a:t>
            </a: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0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 repo</a:t>
            </a: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11" name="Straight Arrow Connector 110"/>
          <p:cNvCxnSpPr>
            <a:stCxn id="14" idx="0"/>
          </p:cNvCxnSpPr>
          <p:nvPr/>
        </p:nvCxnSpPr>
        <p:spPr>
          <a:xfrm flipV="1">
            <a:off x="2741599" y="1971373"/>
            <a:ext cx="1528763" cy="903287"/>
          </a:xfrm>
          <a:prstGeom prst="straightConnector1">
            <a:avLst/>
          </a:prstGeom>
          <a:ln>
            <a:solidFill>
              <a:schemeClr val="accent2"/>
            </a:solidFill>
            <a:tailEnd type="triangle" w="lg" len="lg"/>
          </a:ln>
          <a:effectLst>
            <a:outerShdw blurRad="50800" dist="38100" dir="2700000" algn="tl" rotWithShape="0">
              <a:schemeClr val="tx1">
                <a:alpha val="43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5628745" y="3092614"/>
            <a:ext cx="1286211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@Copyright Wilson Mar </a:t>
            </a:r>
            <a:r>
              <a:rPr lang="en-US" sz="525" dirty="0" smtClean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2015-2016.</a:t>
            </a:r>
            <a:endParaRPr lang="en-US" sz="525" dirty="0">
              <a:solidFill>
                <a:schemeClr val="bg1">
                  <a:lumMod val="85000"/>
                </a:schemeClr>
              </a:solidFill>
              <a:latin typeface="Open Sans"/>
              <a:ea typeface="+mn-ea"/>
              <a:cs typeface="+mn-cs"/>
            </a:endParaRPr>
          </a:p>
          <a:p>
            <a:pPr algn="r">
              <a:defRPr/>
            </a:pPr>
            <a:r>
              <a:rPr lang="en-US" sz="525" dirty="0">
                <a:solidFill>
                  <a:schemeClr val="bg1">
                    <a:lumMod val="85000"/>
                  </a:schemeClr>
                </a:solidFill>
                <a:latin typeface="Open Sans"/>
                <a:ea typeface="+mn-ea"/>
                <a:cs typeface="+mn-cs"/>
              </a:rPr>
              <a:t>All rights reserved.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365987" y="636195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 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14379" name="Rectangle 49"/>
          <p:cNvSpPr>
            <a:spLocks noChangeArrowheads="1"/>
          </p:cNvSpPr>
          <p:nvPr/>
        </p:nvSpPr>
        <p:spPr bwMode="auto">
          <a:xfrm>
            <a:off x="7456474" y="2784645"/>
            <a:ext cx="7270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rgbClr val="000000"/>
                </a:solidFill>
                <a:latin typeface="Open Sans" charset="0"/>
              </a:rPr>
              <a:t>upstream</a:t>
            </a:r>
            <a:endParaRPr lang="en-US" sz="1000" dirty="0">
              <a:latin typeface="Open Sans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81341" y="2500192"/>
            <a:ext cx="8733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  <a:latin typeface="Open Sans"/>
                <a:ea typeface="+mn-ea"/>
                <a:cs typeface="+mn-cs"/>
              </a:rPr>
              <a:t>Download</a:t>
            </a:r>
            <a:endParaRPr lang="en-US" sz="1050" dirty="0">
              <a:solidFill>
                <a:schemeClr val="accent3"/>
              </a:solidFill>
              <a:latin typeface="Open Sans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78601" y="610795"/>
            <a:ext cx="858277" cy="587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Finder or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Windows</a:t>
            </a:r>
            <a:br>
              <a:rPr lang="en-US" sz="1050" dirty="0">
                <a:latin typeface="Open Sans"/>
              </a:rPr>
            </a:br>
            <a:r>
              <a:rPr lang="en-US" sz="1050" dirty="0">
                <a:latin typeface="Open Sans"/>
              </a:rPr>
              <a:t>Explorer</a:t>
            </a:r>
          </a:p>
        </p:txBody>
      </p:sp>
      <p:cxnSp>
        <p:nvCxnSpPr>
          <p:cNvPr id="56" name="Straight Arrow Connector 55"/>
          <p:cNvCxnSpPr>
            <a:stCxn id="7" idx="3"/>
            <a:endCxn id="135" idx="1"/>
          </p:cNvCxnSpPr>
          <p:nvPr/>
        </p:nvCxnSpPr>
        <p:spPr>
          <a:xfrm flipV="1">
            <a:off x="4089387" y="756845"/>
            <a:ext cx="658812" cy="79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232012" y="1490270"/>
            <a:ext cx="1008062" cy="6826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050" dirty="0">
                <a:solidFill>
                  <a:schemeClr val="accent2"/>
                </a:solidFill>
                <a:latin typeface="Open Sans"/>
              </a:rPr>
              <a:t>folder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359012" y="1825232"/>
            <a:ext cx="803275" cy="28733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50" dirty="0">
                <a:latin typeface="Open Sans"/>
              </a:rPr>
              <a:t>file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099162" y="597517"/>
            <a:ext cx="711201" cy="242887"/>
          </a:xfrm>
          <a:prstGeom prst="roundRect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client</a:t>
            </a:r>
            <a:endParaRPr lang="en-US" sz="10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cxnSp>
        <p:nvCxnSpPr>
          <p:cNvPr id="17" name="Elbow Connector 16"/>
          <p:cNvCxnSpPr>
            <a:stCxn id="11" idx="2"/>
            <a:endCxn id="14" idx="3"/>
          </p:cNvCxnSpPr>
          <p:nvPr/>
        </p:nvCxnSpPr>
        <p:spPr>
          <a:xfrm rot="10800000" flipV="1">
            <a:off x="3059099" y="3025938"/>
            <a:ext cx="610394" cy="7471"/>
          </a:xfrm>
          <a:prstGeom prst="bentConnector3">
            <a:avLst>
              <a:gd name="adj1" fmla="val 50000"/>
            </a:avLst>
          </a:prstGeom>
          <a:ln>
            <a:solidFill>
              <a:srgbClr val="99CC00"/>
            </a:solidFill>
            <a:tailEnd type="triangle" w="lg" len="lg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424099" y="2874660"/>
            <a:ext cx="635000" cy="317500"/>
          </a:xfrm>
          <a:prstGeom prst="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latin typeface="Open Sans"/>
              </a:rPr>
              <a:t>unzip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9162" y="2554809"/>
            <a:ext cx="933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local 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Open Sans Light" charset="0"/>
                <a:ea typeface="Open Sans Light" charset="0"/>
                <a:cs typeface="Open Sans Light" charset="0"/>
              </a:rPr>
              <a:t>machine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7359248" y="639142"/>
            <a:ext cx="825500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/>
            </a:r>
            <a:b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</a:t>
            </a:r>
            <a:r>
              <a:rPr lang="en-US" sz="1200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com </a:t>
            </a: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or hosted</a:t>
            </a:r>
          </a:p>
          <a:p>
            <a:pPr algn="ctr">
              <a:defRPr/>
            </a:pPr>
            <a:r>
              <a:rPr lang="en-US" sz="1200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repo</a:t>
            </a: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sz="1200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61518" y="627286"/>
            <a:ext cx="950983" cy="1784350"/>
          </a:xfrm>
          <a:prstGeom prst="roundRect">
            <a:avLst/>
          </a:prstGeom>
          <a:solidFill>
            <a:srgbClr val="99CC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your</a:t>
            </a:r>
            <a:br>
              <a:rPr lang="en-US" i="1" dirty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rep (on</a:t>
            </a:r>
          </a:p>
          <a:p>
            <a:pPr algn="ctr">
              <a:defRPr/>
            </a:pP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GitHub</a:t>
            </a:r>
            <a:b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</a:br>
            <a:r>
              <a:rPr lang="en-US" i="1" dirty="0" smtClean="0">
                <a:solidFill>
                  <a:schemeClr val="bg1"/>
                </a:solidFill>
                <a:latin typeface="Open Sans" charset="0"/>
                <a:ea typeface="ＭＳ Ｐゴシック" charset="0"/>
              </a:rPr>
              <a:t>.com)</a:t>
            </a: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  <a:p>
            <a:pPr algn="ctr">
              <a:defRPr/>
            </a:pPr>
            <a:endParaRPr lang="en-US" i="1" dirty="0">
              <a:solidFill>
                <a:schemeClr val="bg1"/>
              </a:solidFill>
              <a:latin typeface="Open Sans" charset="0"/>
              <a:ea typeface="ＭＳ Ｐゴシック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22793" y="4834965"/>
            <a:ext cx="1921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Open Sans Light"/>
                <a:cs typeface="Open Sans Light"/>
                <a:hlinkClick r:id="rId3"/>
              </a:rPr>
              <a:t>https://goo.gl/12C1BF</a:t>
            </a:r>
            <a:endParaRPr lang="en-US" dirty="0">
              <a:latin typeface="Open Sans Light"/>
              <a:cs typeface="Open Sans Light"/>
            </a:endParaRPr>
          </a:p>
        </p:txBody>
      </p:sp>
      <p:cxnSp>
        <p:nvCxnSpPr>
          <p:cNvPr id="51" name="Straight Arrow Connector 50"/>
          <p:cNvCxnSpPr>
            <a:cxnSpLocks noChangeShapeType="1"/>
            <a:stCxn id="50" idx="3"/>
          </p:cNvCxnSpPr>
          <p:nvPr/>
        </p:nvCxnSpPr>
        <p:spPr bwMode="auto">
          <a:xfrm>
            <a:off x="6810363" y="718961"/>
            <a:ext cx="495299" cy="0"/>
          </a:xfrm>
          <a:prstGeom prst="straightConnector1">
            <a:avLst/>
          </a:prstGeom>
          <a:noFill/>
          <a:ln w="38100">
            <a:solidFill>
              <a:srgbClr val="1F914D"/>
            </a:solidFill>
            <a:round/>
            <a:headEnd/>
            <a:tailEnd type="triangle" w="lg" len="lg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362155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3" grpId="0" animBg="1"/>
      <p:bldP spid="49" grpId="0"/>
      <p:bldP spid="60" grpId="0" animBg="1"/>
      <p:bldP spid="60" grpId="1" animBg="1"/>
      <p:bldP spid="7" grpId="0" animBg="1"/>
      <p:bldP spid="11" grpId="0" animBg="1"/>
      <p:bldP spid="11" grpId="1" animBg="1"/>
      <p:bldP spid="41" grpId="0" animBg="1"/>
      <p:bldP spid="58" grpId="0" animBg="1"/>
      <p:bldP spid="59" grpId="0" animBg="1"/>
      <p:bldP spid="62" grpId="0"/>
      <p:bldP spid="73" grpId="0" animBg="1"/>
      <p:bldP spid="73" grpId="1" animBg="1"/>
      <p:bldP spid="74" grpId="0"/>
      <p:bldP spid="74" grpId="1"/>
      <p:bldP spid="78" grpId="0" animBg="1"/>
      <p:bldP spid="78" grpId="1" animBg="1"/>
      <p:bldP spid="79" grpId="0" animBg="1"/>
      <p:bldP spid="79" grpId="1" animBg="1"/>
      <p:bldP spid="100" grpId="0"/>
      <p:bldP spid="100" grpId="1"/>
      <p:bldP spid="39" grpId="0"/>
      <p:bldP spid="39" grpId="1"/>
      <p:bldP spid="40" grpId="0"/>
      <p:bldP spid="112" grpId="0"/>
      <p:bldP spid="135" grpId="0" animBg="1"/>
      <p:bldP spid="47" grpId="0" animBg="1"/>
      <p:bldP spid="14379" grpId="0"/>
      <p:bldP spid="76" grpId="0"/>
      <p:bldP spid="76" grpId="1"/>
      <p:bldP spid="8" grpId="0" animBg="1"/>
      <p:bldP spid="8" grpId="1" animBg="1"/>
      <p:bldP spid="48" grpId="0" animBg="1"/>
      <p:bldP spid="48" grpId="1" animBg="1"/>
      <p:bldP spid="48" grpId="2" animBg="1"/>
      <p:bldP spid="5" grpId="0" animBg="1"/>
      <p:bldP spid="5" grpId="1" animBg="1"/>
      <p:bldP spid="5" grpId="2" animBg="1"/>
      <p:bldP spid="50" grpId="0" animBg="1"/>
      <p:bldP spid="14" grpId="0" animBg="1"/>
      <p:bldP spid="14" grpId="1" animBg="1"/>
      <p:bldP spid="2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Git &amp; 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930" y="322406"/>
            <a:ext cx="7781851" cy="4446373"/>
          </a:xfrm>
        </p:spPr>
        <p:txBody>
          <a:bodyPr/>
          <a:lstStyle/>
          <a:p>
            <a:r>
              <a:rPr lang="en-US" dirty="0"/>
              <a:t>Git client software on most operating systems &amp; IDEs</a:t>
            </a:r>
          </a:p>
          <a:p>
            <a:r>
              <a:rPr lang="en-US" dirty="0" smtClean="0"/>
              <a:t>Files </a:t>
            </a:r>
            <a:r>
              <a:rPr lang="en-US" dirty="0"/>
              <a:t>are </a:t>
            </a:r>
            <a:r>
              <a:rPr lang="en-US" dirty="0" smtClean="0"/>
              <a:t>NOT </a:t>
            </a:r>
            <a:r>
              <a:rPr lang="en-US" b="1" dirty="0" smtClean="0"/>
              <a:t>overwritten</a:t>
            </a:r>
            <a:endParaRPr lang="en-US" b="1" dirty="0"/>
          </a:p>
          <a:p>
            <a:r>
              <a:rPr lang="en-US" dirty="0"/>
              <a:t>Revert back to </a:t>
            </a:r>
            <a:r>
              <a:rPr lang="en-US" b="1" dirty="0"/>
              <a:t>any older </a:t>
            </a:r>
            <a:r>
              <a:rPr lang="en-US" b="1" dirty="0" smtClean="0"/>
              <a:t>revision </a:t>
            </a:r>
            <a:r>
              <a:rPr lang="en-US" dirty="0" smtClean="0"/>
              <a:t>of </a:t>
            </a:r>
            <a:r>
              <a:rPr lang="en-US" dirty="0"/>
              <a:t>files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b="1" dirty="0"/>
              <a:t>common</a:t>
            </a:r>
            <a:r>
              <a:rPr lang="en-US" dirty="0"/>
              <a:t> repository </a:t>
            </a:r>
            <a:r>
              <a:rPr lang="en-US" dirty="0" smtClean="0"/>
              <a:t>in cloud GitHub</a:t>
            </a:r>
            <a:endParaRPr lang="en-US" dirty="0"/>
          </a:p>
          <a:p>
            <a:r>
              <a:rPr lang="en-US" b="1" dirty="0"/>
              <a:t>Complete</a:t>
            </a:r>
            <a:r>
              <a:rPr lang="en-US" dirty="0"/>
              <a:t> history downloaded for local work</a:t>
            </a:r>
          </a:p>
          <a:p>
            <a:r>
              <a:rPr lang="en-US" dirty="0" smtClean="0"/>
              <a:t>Work on </a:t>
            </a:r>
            <a:r>
              <a:rPr lang="en-US" dirty="0"/>
              <a:t>the </a:t>
            </a:r>
            <a:r>
              <a:rPr lang="en-US" b="1" dirty="0"/>
              <a:t>same files simultaneously</a:t>
            </a:r>
            <a:r>
              <a:rPr lang="en-US" dirty="0"/>
              <a:t> without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See </a:t>
            </a:r>
            <a:r>
              <a:rPr lang="en-US" dirty="0"/>
              <a:t>who worked on each version of each file</a:t>
            </a:r>
          </a:p>
          <a:p>
            <a:r>
              <a:rPr lang="en-US" dirty="0" smtClean="0"/>
              <a:t>Identify differences in each version of each file</a:t>
            </a:r>
          </a:p>
          <a:p>
            <a:r>
              <a:rPr lang="en-US" dirty="0" smtClean="0"/>
              <a:t>Less finger-pointing and freaking out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0415" y="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latin typeface="Open Sans Light"/>
                <a:cs typeface="Open Sans Light"/>
              </a:rPr>
              <a:t>1</a:t>
            </a:r>
            <a:endParaRPr lang="en-US" dirty="0"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607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 rot="16200000">
            <a:off x="-2082799" y="2305050"/>
            <a:ext cx="4737100" cy="460375"/>
          </a:xfrm>
        </p:spPr>
        <p:txBody>
          <a:bodyPr/>
          <a:lstStyle/>
          <a:p>
            <a:r>
              <a:rPr lang="en-US" dirty="0" smtClean="0">
                <a:latin typeface="Open Sans" charset="0"/>
                <a:ea typeface="ＭＳ Ｐゴシック" charset="0"/>
                <a:cs typeface="Open Sans" charset="0"/>
              </a:rPr>
              <a:t>Quiz A </a:t>
            </a:r>
            <a:endParaRPr lang="en-US" dirty="0">
              <a:latin typeface="Open Sans" charset="0"/>
              <a:ea typeface="ＭＳ Ｐゴシック" charset="0"/>
              <a:cs typeface="Open Sans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44990" y="241609"/>
            <a:ext cx="7274467" cy="4458057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Git clients 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require a </a:t>
            </a:r>
            <a:r>
              <a:rPr lang="en-US" sz="1800" b="1" dirty="0" smtClean="0">
                <a:latin typeface="Open Sans "/>
                <a:ea typeface="ＭＳ Ｐゴシック" charset="0"/>
                <a:cs typeface="Open Sans "/>
              </a:rPr>
              <a:t>constant</a:t>
            </a:r>
            <a:r>
              <a:rPr lang="en-US" sz="1800" dirty="0" smtClean="0">
                <a:latin typeface="Open Sans "/>
                <a:ea typeface="ＭＳ Ｐゴシック" charset="0"/>
                <a:cs typeface="Open Sans "/>
              </a:rPr>
              <a:t> connection to GitHub?</a:t>
            </a: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 different Git clients write files in different formats?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binary files (such as photos) be stored in a Git repo?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Does Git require a database (MySQL) to be installed?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atin typeface="Open Sans "/>
                <a:ea typeface="ＭＳ Ｐゴシック" charset="0"/>
                <a:cs typeface="Open Sans "/>
              </a:rPr>
              <a:t>Can all files be restored from a .git repository folder?</a:t>
            </a:r>
            <a:endParaRPr lang="en-US" sz="2000" dirty="0">
              <a:latin typeface="Open Sans "/>
              <a:ea typeface="ＭＳ Ｐゴシック" charset="0"/>
              <a:cs typeface="Open Sans "/>
            </a:endParaRPr>
          </a:p>
          <a:p>
            <a:pPr marL="0" indent="0">
              <a:buNone/>
            </a:pPr>
            <a:endParaRPr lang="en-US" sz="2000" dirty="0" smtClean="0">
              <a:latin typeface="Open Sans "/>
              <a:ea typeface="ＭＳ Ｐゴシック" charset="0"/>
              <a:cs typeface="Open Sans 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7047" y="570184"/>
            <a:ext cx="5836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Intermittent connection to pull &amp; fetch changes.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047" y="1318681"/>
            <a:ext cx="55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7047" y="2018448"/>
            <a:ext cx="617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Yes. But there are limits to the size of files and the repo.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7047" y="2778688"/>
            <a:ext cx="415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No. Everything is treated as text files.</a:t>
            </a:r>
            <a:endParaRPr lang="en-US" sz="1800" dirty="0">
              <a:latin typeface="Open Sans"/>
              <a:cs typeface="Open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047" y="3521651"/>
            <a:ext cx="3353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Open Sans"/>
                <a:cs typeface="Open Sans"/>
              </a:rPr>
              <a:t>Yes, with a git checkout HEAD</a:t>
            </a:r>
            <a:endParaRPr lang="en-US" sz="18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23510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ConcurCorporateTemplate2013_Helvetica_16x9">
  <a:themeElements>
    <a:clrScheme name="Concur 2013">
      <a:dk1>
        <a:srgbClr val="000000"/>
      </a:dk1>
      <a:lt1>
        <a:srgbClr val="FFFFFF"/>
      </a:lt1>
      <a:dk2>
        <a:srgbClr val="004A7D"/>
      </a:dk2>
      <a:lt2>
        <a:srgbClr val="CBCBC4"/>
      </a:lt2>
      <a:accent1>
        <a:srgbClr val="0078C9"/>
      </a:accent1>
      <a:accent2>
        <a:srgbClr val="00A9F2"/>
      </a:accent2>
      <a:accent3>
        <a:srgbClr val="89BF42"/>
      </a:accent3>
      <a:accent4>
        <a:srgbClr val="548D3D"/>
      </a:accent4>
      <a:accent5>
        <a:srgbClr val="D25533"/>
      </a:accent5>
      <a:accent6>
        <a:srgbClr val="F4A900"/>
      </a:accent6>
      <a:hlink>
        <a:srgbClr val="898D8D"/>
      </a:hlink>
      <a:folHlink>
        <a:srgbClr val="898D8D"/>
      </a:folHlink>
    </a:clrScheme>
    <a:fontScheme name="Custom 8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bg1"/>
          </a:solidFill>
        </a:ln>
      </a:spPr>
      <a:bodyPr rtlCol="0" anchor="ctr"/>
      <a:lstStyle>
        <a:defPPr algn="ctr"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ConcurCorporateTemplate2013_Helvetica_16x9" id="{A09BE1D0-94B0-44B7-9420-2ECF7BB955CC}" vid="{59E5CBDF-7240-4762-BDFB-AAFD424E1A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48786</TotalTime>
  <Words>7194</Words>
  <Application>Microsoft Macintosh PowerPoint</Application>
  <PresentationFormat>On-screen Show (16:9)</PresentationFormat>
  <Paragraphs>1191</Paragraphs>
  <Slides>69</Slides>
  <Notes>50</Notes>
  <HiddenSlides>13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ConcurCorporateTemplate2013_Helvetica_16x9</vt:lpstr>
      <vt:lpstr>How to Master Git and GitHub</vt:lpstr>
      <vt:lpstr>About Wilson Mar</vt:lpstr>
      <vt:lpstr>PowerPoint Presentation</vt:lpstr>
      <vt:lpstr>Learning techniques</vt:lpstr>
      <vt:lpstr>Java tools popularity</vt:lpstr>
      <vt:lpstr>GitHub user statistics</vt:lpstr>
      <vt:lpstr>GitHub File Handling</vt:lpstr>
      <vt:lpstr>Why Git &amp; GitHub</vt:lpstr>
      <vt:lpstr>Quiz A </vt:lpstr>
      <vt:lpstr>Additional skills (out of scope)</vt:lpstr>
      <vt:lpstr>CLI vs. GUI</vt:lpstr>
      <vt:lpstr>Commit individual hunk</vt:lpstr>
      <vt:lpstr>Basic skills</vt:lpstr>
      <vt:lpstr>Git Mastery means...</vt:lpstr>
      <vt:lpstr>Daily tasks</vt:lpstr>
      <vt:lpstr>Scary-ish tasks</vt:lpstr>
      <vt:lpstr>GitHub Enterprise</vt:lpstr>
      <vt:lpstr>GitLab Enterprise vs.  GitHub Enterprise</vt:lpstr>
      <vt:lpstr>clone options (SSH)</vt:lpstr>
      <vt:lpstr>~/.ssh/config</vt:lpstr>
      <vt:lpstr>.gitconfig</vt:lpstr>
      <vt:lpstr>Line ending conversion</vt:lpstr>
      <vt:lpstr>Aliases in .gitconfig</vt:lpstr>
      <vt:lpstr>HEAD coding</vt:lpstr>
      <vt:lpstr>Git help</vt:lpstr>
      <vt:lpstr>PowerPoint Presentation</vt:lpstr>
      <vt:lpstr>28 common Git commands</vt:lpstr>
      <vt:lpstr>Git Tower Cheat Sheet</vt:lpstr>
      <vt:lpstr>Visualizing Git with D3</vt:lpstr>
      <vt:lpstr>PowerPoint Presentation</vt:lpstr>
      <vt:lpstr>PowerPoint Presentation</vt:lpstr>
      <vt:lpstr>Zink Rusin’s cheat sheet</vt:lpstr>
      <vt:lpstr>TextMate Git menu</vt:lpstr>
      <vt:lpstr>Git flow with tests</vt:lpstr>
      <vt:lpstr>Agile activities</vt:lpstr>
      <vt:lpstr>PowerPoint Presentation</vt:lpstr>
      <vt:lpstr>Basic action verbs</vt:lpstr>
      <vt:lpstr>Basic workflows</vt:lpstr>
      <vt:lpstr>Git battle map</vt:lpstr>
      <vt:lpstr>Git command map</vt:lpstr>
      <vt:lpstr>Status</vt:lpstr>
      <vt:lpstr>Git Flow workflow (2010)</vt:lpstr>
      <vt:lpstr>Feature branch</vt:lpstr>
      <vt:lpstr>Escape a Git mess</vt:lpstr>
      <vt:lpstr>QUIZ: Commit or not?</vt:lpstr>
      <vt:lpstr>Search in commit names</vt:lpstr>
      <vt:lpstr>Git Diff</vt:lpstr>
      <vt:lpstr>Git log</vt:lpstr>
      <vt:lpstr>Git clean</vt:lpstr>
      <vt:lpstr>Git grep options</vt:lpstr>
      <vt:lpstr>Grep contents</vt:lpstr>
      <vt:lpstr>Grep output count</vt:lpstr>
      <vt:lpstr>Grep output lines</vt:lpstr>
      <vt:lpstr>Grep target</vt:lpstr>
      <vt:lpstr>Grep output in context</vt:lpstr>
      <vt:lpstr>Grep output lines</vt:lpstr>
      <vt:lpstr>Grep regular expressions</vt:lpstr>
      <vt:lpstr>Grep</vt:lpstr>
      <vt:lpstr>Grep limits</vt:lpstr>
      <vt:lpstr>Grep match text</vt:lpstr>
      <vt:lpstr>Grep target format</vt:lpstr>
      <vt:lpstr>Clean Working Tree</vt:lpstr>
      <vt:lpstr>Git ignore</vt:lpstr>
      <vt:lpstr>Internals</vt:lpstr>
      <vt:lpstr>Recover dangling blobs</vt:lpstr>
      <vt:lpstr>QUIZ: multiple choice</vt:lpstr>
      <vt:lpstr>Github Flavored Markdown</vt:lpstr>
      <vt:lpstr>PowerPoint Presentation</vt:lpstr>
      <vt:lpstr>PowerPoint Presentation</vt:lpstr>
    </vt:vector>
  </TitlesOfParts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Documents for this event</dc:title>
  <dc:creator>Wilson Mar</dc:creator>
  <cp:lastModifiedBy>.</cp:lastModifiedBy>
  <cp:revision>1568</cp:revision>
  <cp:lastPrinted>2016-09-09T16:57:34Z</cp:lastPrinted>
  <dcterms:created xsi:type="dcterms:W3CDTF">2016-03-09T21:14:16Z</dcterms:created>
  <dcterms:modified xsi:type="dcterms:W3CDTF">2016-10-02T03:14:31Z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lephone number">
    <vt:lpwstr>3103207878</vt:lpwstr>
  </property>
  <property fmtid="{D5CDD505-2E9C-101B-9397-08002B2CF9AE}" pid="3" name="Language">
    <vt:lpwstr>en-us</vt:lpwstr>
  </property>
</Properties>
</file>